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2"/>
    <p:sldId id="257" r:id="rId3"/>
    <p:sldId id="258" r:id="rId4"/>
    <p:sldId id="259" r:id="rId5"/>
    <p:sldId id="260" r:id="rId6"/>
    <p:sldId id="341" r:id="rId7"/>
    <p:sldId id="342" r:id="rId8"/>
    <p:sldId id="263" r:id="rId9"/>
    <p:sldId id="264" r:id="rId10"/>
    <p:sldId id="344" r:id="rId11"/>
    <p:sldId id="343" r:id="rId12"/>
    <p:sldId id="345" r:id="rId13"/>
    <p:sldId id="346" r:id="rId14"/>
    <p:sldId id="347" r:id="rId15"/>
    <p:sldId id="348" r:id="rId16"/>
    <p:sldId id="349" r:id="rId17"/>
    <p:sldId id="350" r:id="rId18"/>
    <p:sldId id="351" r:id="rId19"/>
    <p:sldId id="279" r:id="rId20"/>
    <p:sldId id="280" r:id="rId21"/>
    <p:sldId id="28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370" r:id="rId41"/>
    <p:sldId id="371" r:id="rId42"/>
    <p:sldId id="372" r:id="rId43"/>
    <p:sldId id="373" r:id="rId44"/>
    <p:sldId id="374" r:id="rId45"/>
    <p:sldId id="375" r:id="rId46"/>
    <p:sldId id="376" r:id="rId47"/>
    <p:sldId id="314" r:id="rId48"/>
    <p:sldId id="315" r:id="rId49"/>
    <p:sldId id="316" r:id="rId50"/>
    <p:sldId id="317" r:id="rId51"/>
    <p:sldId id="318" r:id="rId52"/>
    <p:sldId id="377" r:id="rId53"/>
    <p:sldId id="378" r:id="rId54"/>
    <p:sldId id="379" r:id="rId55"/>
    <p:sldId id="380" r:id="rId56"/>
    <p:sldId id="381" r:id="rId57"/>
    <p:sldId id="382" r:id="rId58"/>
    <p:sldId id="383" r:id="rId59"/>
    <p:sldId id="320" r:id="rId60"/>
    <p:sldId id="384" r:id="rId61"/>
    <p:sldId id="385" r:id="rId62"/>
    <p:sldId id="386" r:id="rId63"/>
    <p:sldId id="387" r:id="rId64"/>
    <p:sldId id="388" r:id="rId65"/>
    <p:sldId id="389" r:id="rId66"/>
    <p:sldId id="390" r:id="rId67"/>
    <p:sldId id="391" r:id="rId68"/>
    <p:sldId id="392" r:id="rId69"/>
    <p:sldId id="393" r:id="rId70"/>
    <p:sldId id="394" r:id="rId71"/>
    <p:sldId id="334" r:id="rId72"/>
    <p:sldId id="335" r:id="rId73"/>
    <p:sldId id="336" r:id="rId74"/>
    <p:sldId id="337" r:id="rId75"/>
    <p:sldId id="338" r:id="rId7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54" d="100"/>
          <a:sy n="54" d="100"/>
        </p:scale>
        <p:origin x="778"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C07AC1C-6D30-4CF3-9ACE-510F171C368D}" type="datetimeFigureOut">
              <a:rPr lang="vi-VN" smtClean="0"/>
              <a:t>03/01/2024</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C50F4FB-7855-474B-BC61-B707355EEC67}" type="slidenum">
              <a:rPr lang="vi-VN" smtClean="0"/>
              <a:t>‹#›</a:t>
            </a:fld>
            <a:endParaRPr lang="vi-VN"/>
          </a:p>
        </p:txBody>
      </p:sp>
    </p:spTree>
    <p:extLst>
      <p:ext uri="{BB962C8B-B14F-4D97-AF65-F5344CB8AC3E}">
        <p14:creationId xmlns:p14="http://schemas.microsoft.com/office/powerpoint/2010/main" val="154601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SpatialDimType: Thuộc tính chiều không gian của dữ liệu, giá trị có thể là COUNTRY hoặc REGION</a:t>
            </a:r>
          </a:p>
          <a:p>
            <a:pPr algn="l">
              <a:buFont typeface="Arial" panose="020B0604020202020204" pitchFamily="34" charset="0"/>
              <a:buChar char="•"/>
            </a:pPr>
            <a:r>
              <a:rPr lang="vi-VN" b="0" i="0">
                <a:effectLst/>
                <a:latin typeface="-apple-system"/>
              </a:rPr>
              <a:t>SpatialDim: Giá trị cụ thể của SpatialDimType, có thể là VNM, USA, KOR,... (mã của các quốc gia)</a:t>
            </a:r>
          </a:p>
          <a:p>
            <a:pPr algn="l">
              <a:buFont typeface="Arial" panose="020B0604020202020204" pitchFamily="34" charset="0"/>
              <a:buChar char="•"/>
            </a:pPr>
            <a:r>
              <a:rPr lang="vi-VN" b="0" i="0">
                <a:effectLst/>
                <a:latin typeface="-apple-system"/>
              </a:rPr>
              <a:t>TimeDimType: Thuộc tính chiều thời gian của dữ liệu, giá trị là YEAR, chia dữ liệu theo năm</a:t>
            </a:r>
          </a:p>
          <a:p>
            <a:pPr algn="l">
              <a:buFont typeface="Arial" panose="020B0604020202020204" pitchFamily="34" charset="0"/>
              <a:buChar char="•"/>
            </a:pPr>
            <a:r>
              <a:rPr lang="vi-VN" b="0" i="0">
                <a:effectLst/>
                <a:latin typeface="-apple-system"/>
              </a:rPr>
              <a:t>TimeDim: Giá trị cụ thể của TimeDimType, giá trị từ 2000 - 2021</a:t>
            </a:r>
          </a:p>
          <a:p>
            <a:pPr algn="l">
              <a:buFont typeface="Arial" panose="020B0604020202020204" pitchFamily="34" charset="0"/>
              <a:buChar char="•"/>
            </a:pPr>
            <a:r>
              <a:rPr lang="vi-VN" b="0" i="0">
                <a:effectLst/>
                <a:latin typeface="-apple-system"/>
              </a:rPr>
              <a:t>Dim1Type: Thuộc tính nhóm tuổi của dữ liệu, giá trị là AGEGROUP</a:t>
            </a:r>
          </a:p>
          <a:p>
            <a:pPr algn="l">
              <a:buFont typeface="Arial" panose="020B0604020202020204" pitchFamily="34" charset="0"/>
              <a:buChar char="•"/>
            </a:pPr>
            <a:r>
              <a:rPr lang="vi-VN" b="0" i="0">
                <a:effectLst/>
                <a:latin typeface="-apple-system"/>
              </a:rPr>
              <a:t>Dim1: Giá trị cụ thể của Dim1Type, nhóm tuổi của dữ liệu được xác định theo ngày hoặc tháng hoặc năm</a:t>
            </a:r>
          </a:p>
          <a:p>
            <a:pPr algn="l">
              <a:buFont typeface="Arial" panose="020B0604020202020204" pitchFamily="34" charset="0"/>
              <a:buChar char="•"/>
            </a:pPr>
            <a:r>
              <a:rPr lang="vi-VN" b="0" i="0">
                <a:effectLst/>
                <a:latin typeface="-apple-system"/>
              </a:rPr>
              <a:t>Dim2Type: Thuộc tính nguyên nhân tử vong của dữ liệu, giá trị là CHILDCAUSE</a:t>
            </a:r>
          </a:p>
          <a:p>
            <a:pPr algn="l">
              <a:buFont typeface="Arial" panose="020B0604020202020204" pitchFamily="34" charset="0"/>
              <a:buChar char="•"/>
            </a:pPr>
            <a:r>
              <a:rPr lang="vi-VN" b="0" i="0">
                <a:effectLst/>
                <a:latin typeface="-apple-system"/>
              </a:rPr>
              <a:t>Dim2: Giá trị cụ thể của Dim2Type, là các mã của các nguyên nhân tử vong như CH10, CH11,...</a:t>
            </a:r>
          </a:p>
          <a:p>
            <a:pPr algn="l">
              <a:buFont typeface="Arial" panose="020B0604020202020204" pitchFamily="34" charset="0"/>
              <a:buChar char="•"/>
            </a:pPr>
            <a:r>
              <a:rPr lang="vi-VN" b="0" i="0">
                <a:effectLst/>
                <a:latin typeface="-apple-system"/>
              </a:rPr>
              <a:t>NumericValue: Giá trị của số lượng ca tử vong ở trẻ em dưới 5 tuổi thoả các thuộc tính ở trên</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6</a:t>
            </a:fld>
            <a:endParaRPr lang="vi-VN"/>
          </a:p>
        </p:txBody>
      </p:sp>
    </p:spTree>
    <p:extLst>
      <p:ext uri="{BB962C8B-B14F-4D97-AF65-F5344CB8AC3E}">
        <p14:creationId xmlns:p14="http://schemas.microsoft.com/office/powerpoint/2010/main" val="269200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Thu thập dữ liệu về các nguyên nhân tử vong ở trẻ em bao gồm mã nguyên nhân và tên nguyên nhân</a:t>
            </a:r>
          </a:p>
          <a:p>
            <a:pPr algn="l">
              <a:buFont typeface="Arial" panose="020B0604020202020204" pitchFamily="34" charset="0"/>
              <a:buChar char="•"/>
            </a:pPr>
            <a:r>
              <a:rPr lang="vi-VN" b="0" i="0">
                <a:effectLst/>
                <a:latin typeface="-apple-system"/>
              </a:rPr>
              <a:t>Thu thập dữ liệu về các quốc gia được khảo sát trong Indicator MORT_100 bao gồm mã quốc gia và tên quốc gia</a:t>
            </a:r>
          </a:p>
          <a:p>
            <a:pPr algn="l">
              <a:buFont typeface="Arial" panose="020B0604020202020204" pitchFamily="34" charset="0"/>
              <a:buChar char="•"/>
            </a:pPr>
            <a:r>
              <a:rPr lang="vi-VN" b="0" i="0">
                <a:effectLst/>
                <a:latin typeface="-apple-system"/>
              </a:rPr>
              <a:t>Với từng năm từ 2000 - 2021, từng mã nguyên nhân, thu thập dữ liệu số ca tử vong của tất cả quốc gia, sắp xếp theo bảng chữ cái dựa trên mã quốc gia</a:t>
            </a:r>
          </a:p>
          <a:p>
            <a:pPr algn="l">
              <a:buFont typeface="Arial" panose="020B0604020202020204" pitchFamily="34" charset="0"/>
              <a:buChar char="•"/>
            </a:pPr>
            <a:r>
              <a:rPr lang="vi-VN" b="0" i="0">
                <a:effectLst/>
                <a:latin typeface="-apple-system"/>
              </a:rPr>
              <a:t>Với các nguyên nhân không có dữ liệu, điền vào các giá trị None ứng với số lượng các quốc gia</a:t>
            </a:r>
          </a:p>
          <a:p>
            <a:pPr algn="l">
              <a:buFont typeface="Arial" panose="020B0604020202020204" pitchFamily="34" charset="0"/>
              <a:buChar char="•"/>
            </a:pPr>
            <a:r>
              <a:rPr lang="vi-VN" b="0" i="0">
                <a:effectLst/>
                <a:latin typeface="-apple-system"/>
              </a:rPr>
              <a:t>Sau khi có được dữ liệu cho tất cả các cột nguyên nhân tử vong của các quốc gia, điền tên các quốc gia đã được thu thập trước vào cột quốc gia</a:t>
            </a:r>
          </a:p>
          <a:p>
            <a:pPr algn="l">
              <a:buFont typeface="Arial" panose="020B0604020202020204" pitchFamily="34" charset="0"/>
              <a:buChar char="•"/>
            </a:pPr>
            <a:r>
              <a:rPr lang="vi-VN" b="0" i="0">
                <a:effectLst/>
                <a:latin typeface="-apple-system"/>
              </a:rPr>
              <a:t>Điền giá trị của năm hiện đang thu thập dữ liệu vào cột năm cho từng quốc gia</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7</a:t>
            </a:fld>
            <a:endParaRPr lang="vi-VN"/>
          </a:p>
        </p:txBody>
      </p:sp>
    </p:spTree>
    <p:extLst>
      <p:ext uri="{BB962C8B-B14F-4D97-AF65-F5344CB8AC3E}">
        <p14:creationId xmlns:p14="http://schemas.microsoft.com/office/powerpoint/2010/main" val="122955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88110" y="1619757"/>
            <a:ext cx="10293985"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7" name="Holder 7"/>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5" name="Holder 5"/>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4" name="Holder 4"/>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18" name="bg object 18"/>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2" name="Holder 2"/>
          <p:cNvSpPr>
            <a:spLocks noGrp="1"/>
          </p:cNvSpPr>
          <p:nvPr>
            <p:ph type="title"/>
          </p:nvPr>
        </p:nvSpPr>
        <p:spPr>
          <a:xfrm>
            <a:off x="1340866" y="1275333"/>
            <a:ext cx="8671560"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a:xfrm>
            <a:off x="1528317" y="2446781"/>
            <a:ext cx="15373985" cy="5578475"/>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1/3/2024</a:t>
            </a:fld>
            <a:endParaRPr lang="en-US"/>
          </a:p>
        </p:txBody>
      </p:sp>
      <p:sp>
        <p:nvSpPr>
          <p:cNvPr id="6" name="Holder 6"/>
          <p:cNvSpPr>
            <a:spLocks noGrp="1"/>
          </p:cNvSpPr>
          <p:nvPr>
            <p:ph type="sldNum" sz="quarter" idx="7"/>
          </p:nvPr>
        </p:nvSpPr>
        <p:spPr>
          <a:xfrm>
            <a:off x="17526000" y="9562820"/>
            <a:ext cx="501014" cy="432434"/>
          </a:xfrm>
          <a:prstGeom prst="rect">
            <a:avLst/>
          </a:prstGeom>
        </p:spPr>
        <p:txBody>
          <a:bodyPr wrap="square" lIns="0" tIns="0" rIns="0" bIns="0">
            <a:spAutoFit/>
          </a:bodyPr>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hoapi.azureedge.net/api/MORT_100"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8575" y="6299453"/>
            <a:ext cx="6811888" cy="1998065"/>
          </a:xfrm>
          <a:prstGeom prst="rect">
            <a:avLst/>
          </a:prstGeom>
        </p:spPr>
      </p:pic>
      <p:grpSp>
        <p:nvGrpSpPr>
          <p:cNvPr id="3" name="object 3"/>
          <p:cNvGrpSpPr/>
          <p:nvPr/>
        </p:nvGrpSpPr>
        <p:grpSpPr>
          <a:xfrm>
            <a:off x="1426463" y="2545078"/>
            <a:ext cx="15871190" cy="6865621"/>
            <a:chOff x="1426463" y="2545079"/>
            <a:chExt cx="15871190" cy="6384290"/>
          </a:xfrm>
        </p:grpSpPr>
        <p:pic>
          <p:nvPicPr>
            <p:cNvPr id="4" name="object 4"/>
            <p:cNvPicPr/>
            <p:nvPr/>
          </p:nvPicPr>
          <p:blipFill>
            <a:blip r:embed="rId3" cstate="print"/>
            <a:stretch>
              <a:fillRect/>
            </a:stretch>
          </p:blipFill>
          <p:spPr>
            <a:xfrm>
              <a:off x="9677399" y="2545079"/>
              <a:ext cx="7620000" cy="3352800"/>
            </a:xfrm>
            <a:prstGeom prst="rect">
              <a:avLst/>
            </a:prstGeom>
          </p:spPr>
        </p:pic>
        <p:pic>
          <p:nvPicPr>
            <p:cNvPr id="5" name="object 5"/>
            <p:cNvPicPr/>
            <p:nvPr/>
          </p:nvPicPr>
          <p:blipFill>
            <a:blip r:embed="rId4" cstate="print"/>
            <a:stretch>
              <a:fillRect/>
            </a:stretch>
          </p:blipFill>
          <p:spPr>
            <a:xfrm>
              <a:off x="1426463" y="3400043"/>
              <a:ext cx="15011400" cy="5529071"/>
            </a:xfrm>
            <a:prstGeom prst="rect">
              <a:avLst/>
            </a:prstGeom>
          </p:spPr>
        </p:pic>
        <p:pic>
          <p:nvPicPr>
            <p:cNvPr id="6" name="object 6"/>
            <p:cNvPicPr/>
            <p:nvPr/>
          </p:nvPicPr>
          <p:blipFill>
            <a:blip r:embed="rId5" cstate="print"/>
            <a:stretch>
              <a:fillRect/>
            </a:stretch>
          </p:blipFill>
          <p:spPr>
            <a:xfrm>
              <a:off x="4648199" y="4802123"/>
              <a:ext cx="5802630" cy="1245870"/>
            </a:xfrm>
            <a:prstGeom prst="rect">
              <a:avLst/>
            </a:prstGeom>
          </p:spPr>
        </p:pic>
        <p:pic>
          <p:nvPicPr>
            <p:cNvPr id="7" name="object 7"/>
            <p:cNvPicPr/>
            <p:nvPr/>
          </p:nvPicPr>
          <p:blipFill>
            <a:blip r:embed="rId6" cstate="print"/>
            <a:stretch>
              <a:fillRect/>
            </a:stretch>
          </p:blipFill>
          <p:spPr>
            <a:xfrm>
              <a:off x="4633340" y="4788153"/>
              <a:ext cx="5771134" cy="1213358"/>
            </a:xfrm>
            <a:prstGeom prst="rect">
              <a:avLst/>
            </a:prstGeom>
          </p:spPr>
        </p:pic>
        <p:pic>
          <p:nvPicPr>
            <p:cNvPr id="8" name="object 8"/>
            <p:cNvPicPr/>
            <p:nvPr/>
          </p:nvPicPr>
          <p:blipFill>
            <a:blip r:embed="rId7" cstate="print"/>
            <a:stretch>
              <a:fillRect/>
            </a:stretch>
          </p:blipFill>
          <p:spPr>
            <a:xfrm>
              <a:off x="10853928" y="5024627"/>
              <a:ext cx="2942081" cy="837438"/>
            </a:xfrm>
            <a:prstGeom prst="rect">
              <a:avLst/>
            </a:prstGeom>
          </p:spPr>
        </p:pic>
        <p:pic>
          <p:nvPicPr>
            <p:cNvPr id="9" name="object 9"/>
            <p:cNvPicPr/>
            <p:nvPr/>
          </p:nvPicPr>
          <p:blipFill>
            <a:blip r:embed="rId8" cstate="print"/>
            <a:stretch>
              <a:fillRect/>
            </a:stretch>
          </p:blipFill>
          <p:spPr>
            <a:xfrm>
              <a:off x="10839069" y="5009514"/>
              <a:ext cx="2911982" cy="806958"/>
            </a:xfrm>
            <a:prstGeom prst="rect">
              <a:avLst/>
            </a:prstGeom>
          </p:spPr>
        </p:pic>
        <p:pic>
          <p:nvPicPr>
            <p:cNvPr id="10" name="object 10"/>
            <p:cNvPicPr/>
            <p:nvPr/>
          </p:nvPicPr>
          <p:blipFill>
            <a:blip r:embed="rId9" cstate="print"/>
            <a:stretch>
              <a:fillRect/>
            </a:stretch>
          </p:blipFill>
          <p:spPr>
            <a:xfrm>
              <a:off x="5891784" y="6390132"/>
              <a:ext cx="6592061" cy="1245870"/>
            </a:xfrm>
            <a:prstGeom prst="rect">
              <a:avLst/>
            </a:prstGeom>
          </p:spPr>
        </p:pic>
        <p:pic>
          <p:nvPicPr>
            <p:cNvPr id="11" name="object 11"/>
            <p:cNvPicPr/>
            <p:nvPr/>
          </p:nvPicPr>
          <p:blipFill>
            <a:blip r:embed="rId10" cstate="print"/>
            <a:stretch>
              <a:fillRect/>
            </a:stretch>
          </p:blipFill>
          <p:spPr>
            <a:xfrm>
              <a:off x="5876924" y="6376161"/>
              <a:ext cx="6561582" cy="1213358"/>
            </a:xfrm>
            <a:prstGeom prst="rect">
              <a:avLst/>
            </a:prstGeom>
          </p:spPr>
        </p:pic>
        <p:pic>
          <p:nvPicPr>
            <p:cNvPr id="12" name="object 12"/>
            <p:cNvPicPr/>
            <p:nvPr/>
          </p:nvPicPr>
          <p:blipFill>
            <a:blip r:embed="rId11" cstate="print"/>
            <a:stretch>
              <a:fillRect/>
            </a:stretch>
          </p:blipFill>
          <p:spPr>
            <a:xfrm>
              <a:off x="12242292" y="2868167"/>
              <a:ext cx="4195572" cy="1062227"/>
            </a:xfrm>
            <a:prstGeom prst="rect">
              <a:avLst/>
            </a:prstGeom>
          </p:spPr>
        </p:pic>
      </p:grpSp>
      <p:sp>
        <p:nvSpPr>
          <p:cNvPr id="13" name="object 13"/>
          <p:cNvSpPr txBox="1">
            <a:spLocks noGrp="1"/>
          </p:cNvSpPr>
          <p:nvPr>
            <p:ph type="title"/>
          </p:nvPr>
        </p:nvSpPr>
        <p:spPr>
          <a:xfrm>
            <a:off x="13119608" y="2855721"/>
            <a:ext cx="3134995" cy="939800"/>
          </a:xfrm>
          <a:prstGeom prst="rect">
            <a:avLst/>
          </a:prstGeom>
        </p:spPr>
        <p:txBody>
          <a:bodyPr vert="horz" wrap="square" lIns="0" tIns="12700" rIns="0" bIns="0" rtlCol="0">
            <a:spAutoFit/>
          </a:bodyPr>
          <a:lstStyle/>
          <a:p>
            <a:pPr marL="12700">
              <a:lnSpc>
                <a:spcPct val="100000"/>
              </a:lnSpc>
              <a:spcBef>
                <a:spcPts val="100"/>
              </a:spcBef>
            </a:pPr>
            <a:r>
              <a:rPr>
                <a:solidFill>
                  <a:srgbClr val="393939"/>
                </a:solidFill>
              </a:rPr>
              <a:t>NHÓM</a:t>
            </a:r>
            <a:r>
              <a:rPr spc="-180">
                <a:solidFill>
                  <a:srgbClr val="393939"/>
                </a:solidFill>
              </a:rPr>
              <a:t> </a:t>
            </a:r>
            <a:r>
              <a:rPr lang="vi-VN" spc="-25">
                <a:solidFill>
                  <a:srgbClr val="393939"/>
                </a:solidFill>
              </a:rPr>
              <a:t>13</a:t>
            </a:r>
            <a:endParaRPr spc="-25">
              <a:solidFill>
                <a:srgbClr val="393939"/>
              </a:solidFill>
            </a:endParaRPr>
          </a:p>
        </p:txBody>
      </p:sp>
      <p:grpSp>
        <p:nvGrpSpPr>
          <p:cNvPr id="14" name="object 14"/>
          <p:cNvGrpSpPr/>
          <p:nvPr/>
        </p:nvGrpSpPr>
        <p:grpSpPr>
          <a:xfrm>
            <a:off x="4571238" y="455422"/>
            <a:ext cx="9105900" cy="1254125"/>
            <a:chOff x="4571238" y="455422"/>
            <a:chExt cx="9105900" cy="1254125"/>
          </a:xfrm>
        </p:grpSpPr>
        <p:pic>
          <p:nvPicPr>
            <p:cNvPr id="15" name="object 15"/>
            <p:cNvPicPr/>
            <p:nvPr/>
          </p:nvPicPr>
          <p:blipFill>
            <a:blip r:embed="rId12" cstate="print"/>
            <a:stretch>
              <a:fillRect/>
            </a:stretch>
          </p:blipFill>
          <p:spPr>
            <a:xfrm>
              <a:off x="4584192" y="467868"/>
              <a:ext cx="9092946" cy="1241298"/>
            </a:xfrm>
            <a:prstGeom prst="rect">
              <a:avLst/>
            </a:prstGeom>
          </p:spPr>
        </p:pic>
        <p:pic>
          <p:nvPicPr>
            <p:cNvPr id="16" name="object 16"/>
            <p:cNvPicPr/>
            <p:nvPr/>
          </p:nvPicPr>
          <p:blipFill>
            <a:blip r:embed="rId13" cstate="print"/>
            <a:stretch>
              <a:fillRect/>
            </a:stretch>
          </p:blipFill>
          <p:spPr>
            <a:xfrm>
              <a:off x="4571238" y="455422"/>
              <a:ext cx="9062592" cy="1210309"/>
            </a:xfrm>
            <a:prstGeom prst="rect">
              <a:avLst/>
            </a:prstGeom>
          </p:spPr>
        </p:pic>
      </p:grpSp>
      <p:sp>
        <p:nvSpPr>
          <p:cNvPr id="17" name="object 17"/>
          <p:cNvSpPr txBox="1"/>
          <p:nvPr/>
        </p:nvSpPr>
        <p:spPr>
          <a:xfrm>
            <a:off x="1426463" y="7873560"/>
            <a:ext cx="15011400" cy="2425664"/>
          </a:xfrm>
          <a:prstGeom prst="rect">
            <a:avLst/>
          </a:prstGeom>
        </p:spPr>
        <p:txBody>
          <a:bodyPr vert="horz" wrap="square" lIns="0" tIns="12065" rIns="0" bIns="0" rtlCol="0">
            <a:spAutoFit/>
          </a:bodyPr>
          <a:lstStyle/>
          <a:p>
            <a:pPr marL="12700" algn="ctr">
              <a:lnSpc>
                <a:spcPct val="100000"/>
              </a:lnSpc>
              <a:spcBef>
                <a:spcPts val="95"/>
              </a:spcBef>
            </a:pPr>
            <a:r>
              <a:rPr sz="4000" b="1">
                <a:solidFill>
                  <a:srgbClr val="473C39"/>
                </a:solidFill>
                <a:latin typeface="Calibri"/>
                <a:cs typeface="Calibri"/>
              </a:rPr>
              <a:t>Chủ</a:t>
            </a:r>
            <a:r>
              <a:rPr sz="4000" b="1" spc="-70">
                <a:solidFill>
                  <a:srgbClr val="473C39"/>
                </a:solidFill>
                <a:latin typeface="Calibri"/>
                <a:cs typeface="Calibri"/>
              </a:rPr>
              <a:t> </a:t>
            </a:r>
            <a:r>
              <a:rPr sz="4000" b="1">
                <a:solidFill>
                  <a:srgbClr val="473C39"/>
                </a:solidFill>
                <a:latin typeface="Calibri"/>
                <a:cs typeface="Calibri"/>
              </a:rPr>
              <a:t>đề:</a:t>
            </a:r>
            <a:r>
              <a:rPr lang="vi-VN" sz="4000" b="1">
                <a:solidFill>
                  <a:srgbClr val="473C39"/>
                </a:solidFill>
                <a:latin typeface="Calibri"/>
                <a:cs typeface="Calibri"/>
              </a:rPr>
              <a:t> </a:t>
            </a:r>
            <a:r>
              <a:rPr sz="4000" b="1">
                <a:solidFill>
                  <a:srgbClr val="473C39"/>
                </a:solidFill>
                <a:latin typeface="Calibri"/>
                <a:cs typeface="Calibri"/>
              </a:rPr>
              <a:t>Các</a:t>
            </a:r>
            <a:r>
              <a:rPr sz="4000" b="1" spc="-55">
                <a:solidFill>
                  <a:srgbClr val="473C39"/>
                </a:solidFill>
                <a:latin typeface="Calibri"/>
                <a:cs typeface="Calibri"/>
              </a:rPr>
              <a:t> </a:t>
            </a:r>
            <a:r>
              <a:rPr sz="4000" b="1">
                <a:solidFill>
                  <a:srgbClr val="473C39"/>
                </a:solidFill>
                <a:latin typeface="Calibri"/>
                <a:cs typeface="Calibri"/>
              </a:rPr>
              <a:t>nguyên</a:t>
            </a:r>
            <a:r>
              <a:rPr sz="4000" b="1" spc="-55">
                <a:solidFill>
                  <a:srgbClr val="473C39"/>
                </a:solidFill>
                <a:latin typeface="Calibri"/>
                <a:cs typeface="Calibri"/>
              </a:rPr>
              <a:t> </a:t>
            </a:r>
            <a:r>
              <a:rPr sz="4000" b="1">
                <a:solidFill>
                  <a:srgbClr val="473C39"/>
                </a:solidFill>
                <a:latin typeface="Calibri"/>
                <a:cs typeface="Calibri"/>
              </a:rPr>
              <a:t>nhân</a:t>
            </a:r>
            <a:r>
              <a:rPr sz="4000" b="1" spc="-45">
                <a:solidFill>
                  <a:srgbClr val="473C39"/>
                </a:solidFill>
                <a:latin typeface="Calibri"/>
                <a:cs typeface="Calibri"/>
              </a:rPr>
              <a:t> </a:t>
            </a:r>
            <a:r>
              <a:rPr sz="4000" b="1">
                <a:solidFill>
                  <a:srgbClr val="473C39"/>
                </a:solidFill>
                <a:latin typeface="Calibri"/>
                <a:cs typeface="Calibri"/>
              </a:rPr>
              <a:t>dẫn</a:t>
            </a:r>
            <a:r>
              <a:rPr sz="4000" b="1" spc="-70">
                <a:solidFill>
                  <a:srgbClr val="473C39"/>
                </a:solidFill>
                <a:latin typeface="Calibri"/>
                <a:cs typeface="Calibri"/>
              </a:rPr>
              <a:t> </a:t>
            </a:r>
            <a:r>
              <a:rPr sz="4000" b="1">
                <a:solidFill>
                  <a:srgbClr val="473C39"/>
                </a:solidFill>
                <a:latin typeface="Calibri"/>
                <a:cs typeface="Calibri"/>
              </a:rPr>
              <a:t>đến</a:t>
            </a:r>
            <a:r>
              <a:rPr sz="4000" b="1" spc="-60">
                <a:solidFill>
                  <a:srgbClr val="473C39"/>
                </a:solidFill>
                <a:latin typeface="Calibri"/>
                <a:cs typeface="Calibri"/>
              </a:rPr>
              <a:t> </a:t>
            </a:r>
            <a:r>
              <a:rPr sz="4000" b="1" err="1">
                <a:solidFill>
                  <a:srgbClr val="473C39"/>
                </a:solidFill>
                <a:latin typeface="Calibri"/>
                <a:cs typeface="Calibri"/>
              </a:rPr>
              <a:t>tử</a:t>
            </a:r>
            <a:r>
              <a:rPr sz="4000" b="1" spc="-65">
                <a:solidFill>
                  <a:srgbClr val="473C39"/>
                </a:solidFill>
                <a:latin typeface="Calibri"/>
                <a:cs typeface="Calibri"/>
              </a:rPr>
              <a:t> </a:t>
            </a:r>
            <a:r>
              <a:rPr sz="4000" b="1" err="1">
                <a:solidFill>
                  <a:srgbClr val="473C39"/>
                </a:solidFill>
                <a:latin typeface="Calibri"/>
                <a:cs typeface="Calibri"/>
              </a:rPr>
              <a:t>vong</a:t>
            </a:r>
            <a:r>
              <a:rPr lang="vi-VN" sz="4000" b="1">
                <a:solidFill>
                  <a:srgbClr val="473C39"/>
                </a:solidFill>
                <a:latin typeface="Calibri"/>
                <a:cs typeface="Calibri"/>
              </a:rPr>
              <a:t> của trẻ em dưới 5 tuổi</a:t>
            </a:r>
            <a:r>
              <a:rPr sz="4000" b="1" spc="-60">
                <a:solidFill>
                  <a:srgbClr val="473C39"/>
                </a:solidFill>
                <a:latin typeface="Calibri"/>
                <a:cs typeface="Calibri"/>
              </a:rPr>
              <a:t> </a:t>
            </a:r>
            <a:r>
              <a:rPr sz="4000" b="1">
                <a:solidFill>
                  <a:srgbClr val="473C39"/>
                </a:solidFill>
                <a:latin typeface="Calibri"/>
                <a:cs typeface="Calibri"/>
              </a:rPr>
              <a:t>trên</a:t>
            </a:r>
            <a:r>
              <a:rPr sz="4000" b="1" spc="-65">
                <a:solidFill>
                  <a:srgbClr val="473C39"/>
                </a:solidFill>
                <a:latin typeface="Calibri"/>
                <a:cs typeface="Calibri"/>
              </a:rPr>
              <a:t> </a:t>
            </a:r>
            <a:r>
              <a:rPr sz="4000" b="1" err="1">
                <a:solidFill>
                  <a:srgbClr val="473C39"/>
                </a:solidFill>
                <a:latin typeface="Calibri"/>
                <a:cs typeface="Calibri"/>
              </a:rPr>
              <a:t>thế</a:t>
            </a:r>
            <a:r>
              <a:rPr sz="4000" b="1" spc="-55">
                <a:solidFill>
                  <a:srgbClr val="473C39"/>
                </a:solidFill>
                <a:latin typeface="Calibri"/>
                <a:cs typeface="Calibri"/>
              </a:rPr>
              <a:t> </a:t>
            </a:r>
            <a:r>
              <a:rPr sz="4000" b="1">
                <a:solidFill>
                  <a:srgbClr val="473C39"/>
                </a:solidFill>
                <a:latin typeface="Calibri"/>
                <a:cs typeface="Calibri"/>
              </a:rPr>
              <a:t>giới</a:t>
            </a:r>
            <a:r>
              <a:rPr sz="4000" b="1" spc="-60">
                <a:solidFill>
                  <a:srgbClr val="473C39"/>
                </a:solidFill>
                <a:latin typeface="Calibri"/>
                <a:cs typeface="Calibri"/>
              </a:rPr>
              <a:t> </a:t>
            </a:r>
            <a:r>
              <a:rPr sz="4000" b="1" spc="-20">
                <a:solidFill>
                  <a:srgbClr val="473C39"/>
                </a:solidFill>
                <a:latin typeface="Calibri"/>
                <a:cs typeface="Calibri"/>
              </a:rPr>
              <a:t>(2000-</a:t>
            </a:r>
            <a:r>
              <a:rPr lang="vi-VN" sz="4000" b="1" spc="-10">
                <a:solidFill>
                  <a:srgbClr val="473C39"/>
                </a:solidFill>
                <a:latin typeface="Calibri"/>
                <a:cs typeface="Calibri"/>
              </a:rPr>
              <a:t>2021</a:t>
            </a:r>
            <a:r>
              <a:rPr sz="4000" b="1" spc="-10">
                <a:solidFill>
                  <a:srgbClr val="473C39"/>
                </a:solidFill>
                <a:latin typeface="Calibri"/>
                <a:cs typeface="Calibri"/>
              </a:rPr>
              <a:t>)</a:t>
            </a:r>
            <a:br>
              <a:rPr lang="vi-VN" sz="4000" spc="-10">
                <a:latin typeface="Calibri"/>
                <a:cs typeface="Calibri"/>
              </a:rPr>
            </a:br>
            <a:br>
              <a:rPr lang="vi-VN" sz="4000" spc="-10">
                <a:latin typeface="Calibri"/>
                <a:cs typeface="Calibri"/>
              </a:rPr>
            </a:br>
            <a:endParaRPr sz="3600">
              <a:latin typeface="Calibri"/>
              <a:cs typeface="Calibri"/>
            </a:endParaRPr>
          </a:p>
        </p:txBody>
      </p:sp>
      <p:sp>
        <p:nvSpPr>
          <p:cNvPr id="18" name="object 18"/>
          <p:cNvSpPr txBox="1"/>
          <p:nvPr/>
        </p:nvSpPr>
        <p:spPr>
          <a:xfrm>
            <a:off x="17978119" y="9703943"/>
            <a:ext cx="231775" cy="432434"/>
          </a:xfrm>
          <a:prstGeom prst="rect">
            <a:avLst/>
          </a:prstGeom>
        </p:spPr>
        <p:txBody>
          <a:bodyPr vert="horz" wrap="square" lIns="0" tIns="0" rIns="0" bIns="0" rtlCol="0">
            <a:spAutoFit/>
          </a:bodyPr>
          <a:lstStyle/>
          <a:p>
            <a:pPr marL="12700">
              <a:lnSpc>
                <a:spcPts val="3145"/>
              </a:lnSpc>
            </a:pPr>
            <a:r>
              <a:rPr sz="3200" spc="-50">
                <a:solidFill>
                  <a:srgbClr val="8E8D8D"/>
                </a:solidFill>
                <a:latin typeface="Calibri"/>
                <a:cs typeface="Calibri"/>
              </a:rPr>
              <a:t>1</a:t>
            </a:r>
            <a:endParaRPr sz="3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397736" cy="1293944"/>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spc="-10">
                <a:solidFill>
                  <a:srgbClr val="2F2925"/>
                </a:solidFill>
                <a:latin typeface="Calibri"/>
                <a:cs typeface="Calibri"/>
              </a:rPr>
              <a:t>Nhận thấy có vài cột nguyên nhân gây tử vong không có thông tin ( 0 non-null ) nên thực hiện xóa bớt các cột này để làm sạch dữ liệu </a:t>
            </a:r>
            <a:endParaRPr lang="vi-VN" sz="4000" spc="-10">
              <a:solidFill>
                <a:schemeClr val="tx1"/>
              </a:solidFill>
              <a:latin typeface="Calibri"/>
              <a:cs typeface="Calibri"/>
            </a:endParaRPr>
          </a:p>
        </p:txBody>
      </p:sp>
      <p:sp>
        <p:nvSpPr>
          <p:cNvPr id="5" name="object 5"/>
          <p:cNvSpPr txBox="1">
            <a:spLocks noGrp="1"/>
          </p:cNvSpPr>
          <p:nvPr>
            <p:ph type="sldNum" sz="quarter" idx="7"/>
          </p:nvPr>
        </p:nvSpPr>
        <p:spPr>
          <a:xfrm>
            <a:off x="17373600" y="9562820"/>
            <a:ext cx="653414" cy="406522"/>
          </a:xfrm>
          <a:prstGeom prst="rect">
            <a:avLst/>
          </a:prstGeom>
        </p:spPr>
        <p:txBody>
          <a:bodyPr vert="horz" wrap="square" lIns="0" tIns="0" rIns="0" bIns="0" rtlCol="0">
            <a:spAutoFit/>
          </a:bodyPr>
          <a:lstStyle/>
          <a:p>
            <a:pPr marL="243204">
              <a:lnSpc>
                <a:spcPts val="3145"/>
              </a:lnSpc>
            </a:pPr>
            <a:fld id="{81D60167-4931-47E6-BA6A-407CBD079E47}" type="slidenum">
              <a:rPr spc="-50"/>
              <a:t>10</a:t>
            </a:fld>
            <a:endParaRPr spc="-50"/>
          </a:p>
        </p:txBody>
      </p:sp>
      <p:pic>
        <p:nvPicPr>
          <p:cNvPr id="9" name="Picture 8">
            <a:extLst>
              <a:ext uri="{FF2B5EF4-FFF2-40B4-BE49-F238E27FC236}">
                <a16:creationId xmlns:a16="http://schemas.microsoft.com/office/drawing/2014/main" id="{FF200C5D-43A0-1B6D-EA92-076ABA1DC6CB}"/>
              </a:ext>
            </a:extLst>
          </p:cNvPr>
          <p:cNvPicPr>
            <a:picLocks noChangeAspect="1"/>
          </p:cNvPicPr>
          <p:nvPr/>
        </p:nvPicPr>
        <p:blipFill>
          <a:blip r:embed="rId2"/>
          <a:stretch>
            <a:fillRect/>
          </a:stretch>
        </p:blipFill>
        <p:spPr>
          <a:xfrm>
            <a:off x="3276600" y="4599602"/>
            <a:ext cx="11326806" cy="4963218"/>
          </a:xfrm>
          <a:prstGeom prst="rect">
            <a:avLst/>
          </a:prstGeom>
        </p:spPr>
      </p:pic>
    </p:spTree>
    <p:extLst>
      <p:ext uri="{BB962C8B-B14F-4D97-AF65-F5344CB8AC3E}">
        <p14:creationId xmlns:p14="http://schemas.microsoft.com/office/powerpoint/2010/main" val="26148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1293944"/>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sz="4000">
                <a:solidFill>
                  <a:srgbClr val="2F2925"/>
                </a:solidFill>
                <a:latin typeface="Calibri"/>
                <a:cs typeface="Calibri"/>
              </a:rPr>
              <a:t>Qua</a:t>
            </a:r>
            <a:r>
              <a:rPr sz="4000" spc="254">
                <a:solidFill>
                  <a:srgbClr val="2F2925"/>
                </a:solidFill>
                <a:latin typeface="Calibri"/>
                <a:cs typeface="Calibri"/>
              </a:rPr>
              <a:t> </a:t>
            </a:r>
            <a:r>
              <a:rPr sz="4000">
                <a:solidFill>
                  <a:srgbClr val="2F2925"/>
                </a:solidFill>
                <a:latin typeface="Calibri"/>
                <a:cs typeface="Calibri"/>
              </a:rPr>
              <a:t>kiểm</a:t>
            </a:r>
            <a:r>
              <a:rPr sz="4000" spc="260">
                <a:solidFill>
                  <a:srgbClr val="2F2925"/>
                </a:solidFill>
                <a:latin typeface="Calibri"/>
                <a:cs typeface="Calibri"/>
              </a:rPr>
              <a:t> </a:t>
            </a:r>
            <a:r>
              <a:rPr sz="4000">
                <a:solidFill>
                  <a:srgbClr val="2F2925"/>
                </a:solidFill>
                <a:latin typeface="Calibri"/>
                <a:cs typeface="Calibri"/>
              </a:rPr>
              <a:t>tra</a:t>
            </a:r>
            <a:r>
              <a:rPr sz="4000" spc="280">
                <a:solidFill>
                  <a:srgbClr val="2F2925"/>
                </a:solidFill>
                <a:latin typeface="Calibri"/>
                <a:cs typeface="Calibri"/>
              </a:rPr>
              <a:t> </a:t>
            </a:r>
            <a:r>
              <a:rPr sz="4000">
                <a:solidFill>
                  <a:srgbClr val="2F2925"/>
                </a:solidFill>
                <a:latin typeface="Calibri"/>
                <a:cs typeface="Calibri"/>
              </a:rPr>
              <a:t>cho</a:t>
            </a:r>
            <a:r>
              <a:rPr sz="4000" spc="260">
                <a:solidFill>
                  <a:srgbClr val="2F2925"/>
                </a:solidFill>
                <a:latin typeface="Calibri"/>
                <a:cs typeface="Calibri"/>
              </a:rPr>
              <a:t> </a:t>
            </a:r>
            <a:r>
              <a:rPr sz="4000">
                <a:solidFill>
                  <a:srgbClr val="2F2925"/>
                </a:solidFill>
                <a:latin typeface="Calibri"/>
                <a:cs typeface="Calibri"/>
              </a:rPr>
              <a:t>thấy</a:t>
            </a:r>
            <a:r>
              <a:rPr sz="4000" spc="260">
                <a:solidFill>
                  <a:srgbClr val="2F2925"/>
                </a:solidFill>
                <a:latin typeface="Calibri"/>
                <a:cs typeface="Calibri"/>
              </a:rPr>
              <a:t> </a:t>
            </a:r>
            <a:r>
              <a:rPr sz="4000">
                <a:solidFill>
                  <a:srgbClr val="2F2925"/>
                </a:solidFill>
                <a:latin typeface="Calibri"/>
                <a:cs typeface="Calibri"/>
              </a:rPr>
              <a:t>không</a:t>
            </a:r>
            <a:r>
              <a:rPr sz="4000" spc="250">
                <a:solidFill>
                  <a:srgbClr val="2F2925"/>
                </a:solidFill>
                <a:latin typeface="Calibri"/>
                <a:cs typeface="Calibri"/>
              </a:rPr>
              <a:t> </a:t>
            </a:r>
            <a:r>
              <a:rPr sz="4000">
                <a:solidFill>
                  <a:srgbClr val="2F2925"/>
                </a:solidFill>
                <a:latin typeface="Calibri"/>
                <a:cs typeface="Calibri"/>
              </a:rPr>
              <a:t>có</a:t>
            </a:r>
            <a:r>
              <a:rPr sz="4000" spc="275">
                <a:solidFill>
                  <a:srgbClr val="2F2925"/>
                </a:solidFill>
                <a:latin typeface="Calibri"/>
                <a:cs typeface="Calibri"/>
              </a:rPr>
              <a:t> </a:t>
            </a:r>
            <a:r>
              <a:rPr sz="4000">
                <a:solidFill>
                  <a:srgbClr val="2F2925"/>
                </a:solidFill>
                <a:latin typeface="Calibri"/>
                <a:cs typeface="Calibri"/>
              </a:rPr>
              <a:t>dòng</a:t>
            </a:r>
            <a:r>
              <a:rPr sz="4000" spc="270">
                <a:solidFill>
                  <a:srgbClr val="2F2925"/>
                </a:solidFill>
                <a:latin typeface="Calibri"/>
                <a:cs typeface="Calibri"/>
              </a:rPr>
              <a:t> </a:t>
            </a:r>
            <a:r>
              <a:rPr sz="4000">
                <a:solidFill>
                  <a:srgbClr val="2F2925"/>
                </a:solidFill>
                <a:latin typeface="Calibri"/>
                <a:cs typeface="Calibri"/>
              </a:rPr>
              <a:t>nào</a:t>
            </a:r>
            <a:r>
              <a:rPr sz="4000" spc="275">
                <a:solidFill>
                  <a:srgbClr val="2F2925"/>
                </a:solidFill>
                <a:latin typeface="Calibri"/>
                <a:cs typeface="Calibri"/>
              </a:rPr>
              <a:t> </a:t>
            </a:r>
            <a:r>
              <a:rPr sz="4000">
                <a:solidFill>
                  <a:srgbClr val="2F2925"/>
                </a:solidFill>
                <a:latin typeface="Calibri"/>
                <a:cs typeface="Calibri"/>
              </a:rPr>
              <a:t>là</a:t>
            </a:r>
            <a:r>
              <a:rPr sz="4000" spc="275">
                <a:solidFill>
                  <a:srgbClr val="2F2925"/>
                </a:solidFill>
                <a:latin typeface="Calibri"/>
                <a:cs typeface="Calibri"/>
              </a:rPr>
              <a:t> </a:t>
            </a:r>
            <a:r>
              <a:rPr sz="4000">
                <a:solidFill>
                  <a:srgbClr val="2F2925"/>
                </a:solidFill>
                <a:latin typeface="Calibri"/>
                <a:cs typeface="Calibri"/>
              </a:rPr>
              <a:t>bị</a:t>
            </a:r>
            <a:r>
              <a:rPr sz="4000" spc="250">
                <a:solidFill>
                  <a:srgbClr val="2F2925"/>
                </a:solidFill>
                <a:latin typeface="Calibri"/>
                <a:cs typeface="Calibri"/>
              </a:rPr>
              <a:t> </a:t>
            </a:r>
            <a:r>
              <a:rPr sz="4000">
                <a:solidFill>
                  <a:srgbClr val="2F2925"/>
                </a:solidFill>
                <a:latin typeface="Calibri"/>
                <a:cs typeface="Calibri"/>
              </a:rPr>
              <a:t>trùng</a:t>
            </a:r>
            <a:r>
              <a:rPr sz="4000" spc="270">
                <a:solidFill>
                  <a:srgbClr val="2F2925"/>
                </a:solidFill>
                <a:latin typeface="Calibri"/>
                <a:cs typeface="Calibri"/>
              </a:rPr>
              <a:t> </a:t>
            </a:r>
            <a:r>
              <a:rPr sz="4000">
                <a:solidFill>
                  <a:srgbClr val="2F2925"/>
                </a:solidFill>
                <a:latin typeface="Calibri"/>
                <a:cs typeface="Calibri"/>
              </a:rPr>
              <a:t>lặp</a:t>
            </a:r>
            <a:r>
              <a:rPr sz="4000" spc="265">
                <a:solidFill>
                  <a:srgbClr val="2F2925"/>
                </a:solidFill>
                <a:latin typeface="Calibri"/>
                <a:cs typeface="Calibri"/>
              </a:rPr>
              <a:t> </a:t>
            </a:r>
            <a:r>
              <a:rPr sz="4000">
                <a:solidFill>
                  <a:srgbClr val="2F2925"/>
                </a:solidFill>
                <a:latin typeface="Calibri"/>
                <a:cs typeface="Calibri"/>
              </a:rPr>
              <a:t>dữ</a:t>
            </a:r>
            <a:r>
              <a:rPr sz="4000" spc="260">
                <a:solidFill>
                  <a:srgbClr val="2F2925"/>
                </a:solidFill>
                <a:latin typeface="Calibri"/>
                <a:cs typeface="Calibri"/>
              </a:rPr>
              <a:t> </a:t>
            </a:r>
            <a:r>
              <a:rPr sz="4000" spc="-20">
                <a:solidFill>
                  <a:srgbClr val="2F2925"/>
                </a:solidFill>
                <a:latin typeface="Calibri"/>
                <a:cs typeface="Calibri"/>
              </a:rPr>
              <a:t>liệu </a:t>
            </a:r>
            <a:r>
              <a:rPr sz="4000">
                <a:solidFill>
                  <a:srgbClr val="2F2925"/>
                </a:solidFill>
                <a:latin typeface="Calibri"/>
                <a:cs typeface="Calibri"/>
              </a:rPr>
              <a:t>cả,</a:t>
            </a:r>
            <a:r>
              <a:rPr sz="4000" spc="-25">
                <a:solidFill>
                  <a:srgbClr val="2F2925"/>
                </a:solidFill>
                <a:latin typeface="Calibri"/>
                <a:cs typeface="Calibri"/>
              </a:rPr>
              <a:t> </a:t>
            </a:r>
            <a:r>
              <a:rPr sz="4000">
                <a:solidFill>
                  <a:srgbClr val="2F2925"/>
                </a:solidFill>
                <a:latin typeface="Calibri"/>
                <a:cs typeface="Calibri"/>
              </a:rPr>
              <a:t>nên</a:t>
            </a:r>
            <a:r>
              <a:rPr sz="4000" spc="-5">
                <a:solidFill>
                  <a:srgbClr val="2F2925"/>
                </a:solidFill>
                <a:latin typeface="Calibri"/>
                <a:cs typeface="Calibri"/>
              </a:rPr>
              <a:t> </a:t>
            </a:r>
            <a:r>
              <a:rPr sz="4000" spc="-25">
                <a:solidFill>
                  <a:srgbClr val="2F2925"/>
                </a:solidFill>
                <a:latin typeface="Calibri"/>
                <a:cs typeface="Calibri"/>
              </a:rPr>
              <a:t>ta</a:t>
            </a:r>
            <a:r>
              <a:rPr lang="vi-VN" sz="4000" spc="-25">
                <a:solidFill>
                  <a:srgbClr val="2F2925"/>
                </a:solidFill>
                <a:latin typeface="Calibri"/>
                <a:cs typeface="Calibri"/>
              </a:rPr>
              <a:t> </a:t>
            </a:r>
            <a:r>
              <a:rPr sz="4000">
                <a:solidFill>
                  <a:srgbClr val="2F2925"/>
                </a:solidFill>
                <a:latin typeface="Calibri"/>
                <a:cs typeface="Calibri"/>
              </a:rPr>
              <a:t>không</a:t>
            </a:r>
            <a:r>
              <a:rPr sz="4000" spc="-45">
                <a:solidFill>
                  <a:srgbClr val="2F2925"/>
                </a:solidFill>
                <a:latin typeface="Calibri"/>
                <a:cs typeface="Calibri"/>
              </a:rPr>
              <a:t> </a:t>
            </a:r>
            <a:r>
              <a:rPr sz="4000">
                <a:solidFill>
                  <a:srgbClr val="2F2925"/>
                </a:solidFill>
                <a:latin typeface="Calibri"/>
                <a:cs typeface="Calibri"/>
              </a:rPr>
              <a:t>cần</a:t>
            </a:r>
            <a:r>
              <a:rPr sz="4000" spc="-45">
                <a:solidFill>
                  <a:srgbClr val="2F2925"/>
                </a:solidFill>
                <a:latin typeface="Calibri"/>
                <a:cs typeface="Calibri"/>
              </a:rPr>
              <a:t> </a:t>
            </a:r>
            <a:r>
              <a:rPr sz="4000">
                <a:solidFill>
                  <a:srgbClr val="2F2925"/>
                </a:solidFill>
                <a:latin typeface="Calibri"/>
                <a:cs typeface="Calibri"/>
              </a:rPr>
              <a:t>phải</a:t>
            </a:r>
            <a:r>
              <a:rPr sz="4000" spc="-45">
                <a:solidFill>
                  <a:srgbClr val="2F2925"/>
                </a:solidFill>
                <a:latin typeface="Calibri"/>
                <a:cs typeface="Calibri"/>
              </a:rPr>
              <a:t> </a:t>
            </a:r>
            <a:r>
              <a:rPr sz="4000">
                <a:solidFill>
                  <a:srgbClr val="2F2925"/>
                </a:solidFill>
                <a:latin typeface="Calibri"/>
                <a:cs typeface="Calibri"/>
              </a:rPr>
              <a:t>sử</a:t>
            </a:r>
            <a:r>
              <a:rPr sz="4000" spc="-45">
                <a:solidFill>
                  <a:srgbClr val="2F2925"/>
                </a:solidFill>
                <a:latin typeface="Calibri"/>
                <a:cs typeface="Calibri"/>
              </a:rPr>
              <a:t> </a:t>
            </a:r>
            <a:r>
              <a:rPr sz="4000">
                <a:solidFill>
                  <a:srgbClr val="2F2925"/>
                </a:solidFill>
                <a:latin typeface="Calibri"/>
                <a:cs typeface="Calibri"/>
              </a:rPr>
              <a:t>lý</a:t>
            </a:r>
            <a:r>
              <a:rPr sz="4000" spc="-40">
                <a:solidFill>
                  <a:srgbClr val="2F2925"/>
                </a:solidFill>
                <a:latin typeface="Calibri"/>
                <a:cs typeface="Calibri"/>
              </a:rPr>
              <a:t> </a:t>
            </a:r>
            <a:r>
              <a:rPr sz="4000">
                <a:solidFill>
                  <a:srgbClr val="2F2925"/>
                </a:solidFill>
                <a:latin typeface="Calibri"/>
                <a:cs typeface="Calibri"/>
              </a:rPr>
              <a:t>việc</a:t>
            </a:r>
            <a:r>
              <a:rPr sz="4000" spc="-45">
                <a:solidFill>
                  <a:srgbClr val="2F2925"/>
                </a:solidFill>
                <a:latin typeface="Calibri"/>
                <a:cs typeface="Calibri"/>
              </a:rPr>
              <a:t> </a:t>
            </a:r>
            <a:r>
              <a:rPr sz="4000">
                <a:solidFill>
                  <a:srgbClr val="2F2925"/>
                </a:solidFill>
                <a:latin typeface="Calibri"/>
                <a:cs typeface="Calibri"/>
              </a:rPr>
              <a:t>trùng</a:t>
            </a:r>
            <a:r>
              <a:rPr sz="4000" spc="-25">
                <a:solidFill>
                  <a:srgbClr val="2F2925"/>
                </a:solidFill>
                <a:latin typeface="Calibri"/>
                <a:cs typeface="Calibri"/>
              </a:rPr>
              <a:t> </a:t>
            </a:r>
            <a:r>
              <a:rPr sz="4000">
                <a:solidFill>
                  <a:srgbClr val="2F2925"/>
                </a:solidFill>
                <a:latin typeface="Calibri"/>
                <a:cs typeface="Calibri"/>
              </a:rPr>
              <a:t>lặp</a:t>
            </a:r>
            <a:r>
              <a:rPr sz="4000" spc="-55">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spc="-10">
                <a:solidFill>
                  <a:srgbClr val="2F2925"/>
                </a:solidFill>
                <a:latin typeface="Calibri"/>
                <a:cs typeface="Calibri"/>
              </a:rPr>
              <a:t>liệu.</a:t>
            </a:r>
            <a:endParaRPr sz="4000">
              <a:latin typeface="Calibri"/>
              <a:cs typeface="Calibri"/>
            </a:endParaRPr>
          </a:p>
        </p:txBody>
      </p:sp>
      <p:sp>
        <p:nvSpPr>
          <p:cNvPr id="5" name="object 5"/>
          <p:cNvSpPr txBox="1">
            <a:spLocks noGrp="1"/>
          </p:cNvSpPr>
          <p:nvPr>
            <p:ph type="sldNum" sz="quarter" idx="7"/>
          </p:nvPr>
        </p:nvSpPr>
        <p:spPr>
          <a:xfrm>
            <a:off x="17373600" y="9563100"/>
            <a:ext cx="762000" cy="406522"/>
          </a:xfrm>
          <a:prstGeom prst="rect">
            <a:avLst/>
          </a:prstGeom>
        </p:spPr>
        <p:txBody>
          <a:bodyPr vert="horz" wrap="square" lIns="0" tIns="0" rIns="0" bIns="0" rtlCol="0">
            <a:spAutoFit/>
          </a:bodyPr>
          <a:lstStyle/>
          <a:p>
            <a:pPr marL="243204">
              <a:lnSpc>
                <a:spcPts val="3145"/>
              </a:lnSpc>
            </a:pPr>
            <a:fld id="{81D60167-4931-47E6-BA6A-407CBD079E47}" type="slidenum">
              <a:rPr spc="-50"/>
              <a:t>11</a:t>
            </a:fld>
            <a:endParaRPr spc="-50"/>
          </a:p>
        </p:txBody>
      </p:sp>
      <p:pic>
        <p:nvPicPr>
          <p:cNvPr id="9" name="Picture 8">
            <a:extLst>
              <a:ext uri="{FF2B5EF4-FFF2-40B4-BE49-F238E27FC236}">
                <a16:creationId xmlns:a16="http://schemas.microsoft.com/office/drawing/2014/main" id="{84108241-7C49-8B3D-3FFD-D0E9A5C34866}"/>
              </a:ext>
            </a:extLst>
          </p:cNvPr>
          <p:cNvPicPr>
            <a:picLocks noChangeAspect="1"/>
          </p:cNvPicPr>
          <p:nvPr/>
        </p:nvPicPr>
        <p:blipFill>
          <a:blip r:embed="rId2"/>
          <a:stretch>
            <a:fillRect/>
          </a:stretch>
        </p:blipFill>
        <p:spPr>
          <a:xfrm>
            <a:off x="3505200" y="4533900"/>
            <a:ext cx="11025928" cy="3144615"/>
          </a:xfrm>
          <a:prstGeom prst="rect">
            <a:avLst/>
          </a:prstGeom>
        </p:spPr>
      </p:pic>
    </p:spTree>
    <p:extLst>
      <p:ext uri="{BB962C8B-B14F-4D97-AF65-F5344CB8AC3E}">
        <p14:creationId xmlns:p14="http://schemas.microsoft.com/office/powerpoint/2010/main" val="3680272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Xử lý kiểu dữ liệu của Year </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12</a:t>
            </a:fld>
            <a:endParaRPr spc="-50"/>
          </a:p>
        </p:txBody>
      </p:sp>
      <p:pic>
        <p:nvPicPr>
          <p:cNvPr id="6" name="Picture 5">
            <a:extLst>
              <a:ext uri="{FF2B5EF4-FFF2-40B4-BE49-F238E27FC236}">
                <a16:creationId xmlns:a16="http://schemas.microsoft.com/office/drawing/2014/main" id="{9B367749-E884-AEDA-269A-49D48583DDB0}"/>
              </a:ext>
            </a:extLst>
          </p:cNvPr>
          <p:cNvPicPr>
            <a:picLocks noChangeAspect="1"/>
          </p:cNvPicPr>
          <p:nvPr/>
        </p:nvPicPr>
        <p:blipFill>
          <a:blip r:embed="rId2"/>
          <a:stretch>
            <a:fillRect/>
          </a:stretch>
        </p:blipFill>
        <p:spPr>
          <a:xfrm>
            <a:off x="2514600" y="3469746"/>
            <a:ext cx="9628208" cy="1752600"/>
          </a:xfrm>
          <a:prstGeom prst="rect">
            <a:avLst/>
          </a:prstGeom>
        </p:spPr>
      </p:pic>
    </p:spTree>
    <p:extLst>
      <p:ext uri="{BB962C8B-B14F-4D97-AF65-F5344CB8AC3E}">
        <p14:creationId xmlns:p14="http://schemas.microsoft.com/office/powerpoint/2010/main" val="3748679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Tính toán và phân tích dữ liệu trong các cột </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13</a:t>
            </a:fld>
            <a:endParaRPr spc="-50"/>
          </a:p>
        </p:txBody>
      </p:sp>
      <p:pic>
        <p:nvPicPr>
          <p:cNvPr id="7" name="Picture 6">
            <a:extLst>
              <a:ext uri="{FF2B5EF4-FFF2-40B4-BE49-F238E27FC236}">
                <a16:creationId xmlns:a16="http://schemas.microsoft.com/office/drawing/2014/main" id="{0B6291F3-727D-FC6B-9E53-F9892817ECA0}"/>
              </a:ext>
            </a:extLst>
          </p:cNvPr>
          <p:cNvPicPr>
            <a:picLocks noChangeAspect="1"/>
          </p:cNvPicPr>
          <p:nvPr/>
        </p:nvPicPr>
        <p:blipFill>
          <a:blip r:embed="rId2"/>
          <a:stretch>
            <a:fillRect/>
          </a:stretch>
        </p:blipFill>
        <p:spPr>
          <a:xfrm>
            <a:off x="2590800" y="3467100"/>
            <a:ext cx="14485022" cy="5715000"/>
          </a:xfrm>
          <a:prstGeom prst="rect">
            <a:avLst/>
          </a:prstGeom>
        </p:spPr>
      </p:pic>
    </p:spTree>
    <p:extLst>
      <p:ext uri="{BB962C8B-B14F-4D97-AF65-F5344CB8AC3E}">
        <p14:creationId xmlns:p14="http://schemas.microsoft.com/office/powerpoint/2010/main" val="96424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Kết quả sau khi tính toán và phân tích dữ liệu trong các cột </a:t>
            </a:r>
            <a:endParaRPr sz="4000">
              <a:latin typeface="Calibri"/>
              <a:cs typeface="Calibri"/>
            </a:endParaRPr>
          </a:p>
        </p:txBody>
      </p:sp>
      <p:sp>
        <p:nvSpPr>
          <p:cNvPr id="5" name="object 5"/>
          <p:cNvSpPr txBox="1">
            <a:spLocks noGrp="1"/>
          </p:cNvSpPr>
          <p:nvPr>
            <p:ph type="sldNum" sz="quarter" idx="7"/>
          </p:nvPr>
        </p:nvSpPr>
        <p:spPr>
          <a:xfrm>
            <a:off x="17050004" y="96393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14</a:t>
            </a:fld>
            <a:endParaRPr spc="-50"/>
          </a:p>
        </p:txBody>
      </p:sp>
      <p:pic>
        <p:nvPicPr>
          <p:cNvPr id="6" name="Picture 5">
            <a:extLst>
              <a:ext uri="{FF2B5EF4-FFF2-40B4-BE49-F238E27FC236}">
                <a16:creationId xmlns:a16="http://schemas.microsoft.com/office/drawing/2014/main" id="{72FFE903-9BE8-0C8A-D9D4-2E649BF5EF55}"/>
              </a:ext>
            </a:extLst>
          </p:cNvPr>
          <p:cNvPicPr>
            <a:picLocks noChangeAspect="1"/>
          </p:cNvPicPr>
          <p:nvPr/>
        </p:nvPicPr>
        <p:blipFill>
          <a:blip r:embed="rId2"/>
          <a:stretch>
            <a:fillRect/>
          </a:stretch>
        </p:blipFill>
        <p:spPr>
          <a:xfrm>
            <a:off x="2590800" y="4000500"/>
            <a:ext cx="12754374" cy="4439184"/>
          </a:xfrm>
          <a:prstGeom prst="rect">
            <a:avLst/>
          </a:prstGeom>
        </p:spPr>
      </p:pic>
    </p:spTree>
    <p:extLst>
      <p:ext uri="{BB962C8B-B14F-4D97-AF65-F5344CB8AC3E}">
        <p14:creationId xmlns:p14="http://schemas.microsoft.com/office/powerpoint/2010/main" val="193457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Lưu dữ liệu vào một file mới sau khi xử lý</a:t>
            </a:r>
            <a:endParaRPr sz="4000">
              <a:latin typeface="Calibri"/>
              <a:cs typeface="Calibri"/>
            </a:endParaRPr>
          </a:p>
        </p:txBody>
      </p:sp>
      <p:sp>
        <p:nvSpPr>
          <p:cNvPr id="5" name="object 5"/>
          <p:cNvSpPr txBox="1">
            <a:spLocks noGrp="1"/>
          </p:cNvSpPr>
          <p:nvPr>
            <p:ph type="sldNum" sz="quarter" idx="7"/>
          </p:nvPr>
        </p:nvSpPr>
        <p:spPr>
          <a:xfrm>
            <a:off x="17297400" y="9639300"/>
            <a:ext cx="729614" cy="406522"/>
          </a:xfrm>
          <a:prstGeom prst="rect">
            <a:avLst/>
          </a:prstGeom>
        </p:spPr>
        <p:txBody>
          <a:bodyPr vert="horz" wrap="square" lIns="0" tIns="0" rIns="0" bIns="0" rtlCol="0">
            <a:spAutoFit/>
          </a:bodyPr>
          <a:lstStyle/>
          <a:p>
            <a:pPr marL="243204">
              <a:lnSpc>
                <a:spcPts val="3145"/>
              </a:lnSpc>
            </a:pPr>
            <a:fld id="{81D60167-4931-47E6-BA6A-407CBD079E47}" type="slidenum">
              <a:rPr spc="-50"/>
              <a:t>15</a:t>
            </a:fld>
            <a:endParaRPr spc="-50"/>
          </a:p>
        </p:txBody>
      </p:sp>
      <p:pic>
        <p:nvPicPr>
          <p:cNvPr id="7" name="Picture 6">
            <a:extLst>
              <a:ext uri="{FF2B5EF4-FFF2-40B4-BE49-F238E27FC236}">
                <a16:creationId xmlns:a16="http://schemas.microsoft.com/office/drawing/2014/main" id="{CC83EC8D-86EA-974B-D297-38BD7DD71796}"/>
              </a:ext>
            </a:extLst>
          </p:cNvPr>
          <p:cNvPicPr>
            <a:picLocks noChangeAspect="1"/>
          </p:cNvPicPr>
          <p:nvPr/>
        </p:nvPicPr>
        <p:blipFill>
          <a:blip r:embed="rId2"/>
          <a:stretch>
            <a:fillRect/>
          </a:stretch>
        </p:blipFill>
        <p:spPr>
          <a:xfrm>
            <a:off x="2514600" y="3893610"/>
            <a:ext cx="12388701" cy="1243058"/>
          </a:xfrm>
          <a:prstGeom prst="rect">
            <a:avLst/>
          </a:prstGeom>
        </p:spPr>
      </p:pic>
    </p:spTree>
    <p:extLst>
      <p:ext uri="{BB962C8B-B14F-4D97-AF65-F5344CB8AC3E}">
        <p14:creationId xmlns:p14="http://schemas.microsoft.com/office/powerpoint/2010/main" val="79812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1293944"/>
          </a:xfrm>
          <a:prstGeom prst="rect">
            <a:avLst/>
          </a:prstGeom>
        </p:spPr>
        <p:txBody>
          <a:bodyPr vert="horz" wrap="square" lIns="0" tIns="62230" rIns="0" bIns="0" rtlCol="0">
            <a:spAutoFit/>
          </a:bodyPr>
          <a:lstStyle/>
          <a:p>
            <a:pPr marL="12700">
              <a:lnSpc>
                <a:spcPct val="100000"/>
              </a:lnSpc>
              <a:spcBef>
                <a:spcPts val="490"/>
              </a:spcBef>
            </a:pPr>
            <a:r>
              <a:rPr sz="4000">
                <a:solidFill>
                  <a:srgbClr val="2F2925"/>
                </a:solidFill>
                <a:latin typeface="Calibri"/>
                <a:cs typeface="Calibri"/>
              </a:rPr>
              <a:t>Đọc</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40">
                <a:solidFill>
                  <a:srgbClr val="2F2925"/>
                </a:solidFill>
                <a:latin typeface="Calibri"/>
                <a:cs typeface="Calibri"/>
              </a:rPr>
              <a:t> </a:t>
            </a:r>
            <a:r>
              <a:rPr sz="4000">
                <a:solidFill>
                  <a:srgbClr val="2F2925"/>
                </a:solidFill>
                <a:latin typeface="Calibri"/>
                <a:cs typeface="Calibri"/>
              </a:rPr>
              <a:t>từ</a:t>
            </a:r>
            <a:r>
              <a:rPr sz="4000" spc="-55">
                <a:solidFill>
                  <a:srgbClr val="2F2925"/>
                </a:solidFill>
                <a:latin typeface="Calibri"/>
                <a:cs typeface="Calibri"/>
              </a:rPr>
              <a:t> </a:t>
            </a:r>
            <a:r>
              <a:rPr sz="4000">
                <a:solidFill>
                  <a:srgbClr val="2F2925"/>
                </a:solidFill>
                <a:latin typeface="Calibri"/>
                <a:cs typeface="Calibri"/>
              </a:rPr>
              <a:t>file</a:t>
            </a:r>
            <a:r>
              <a:rPr sz="4000" spc="-45">
                <a:solidFill>
                  <a:srgbClr val="2F2925"/>
                </a:solidFill>
                <a:latin typeface="Calibri"/>
                <a:cs typeface="Calibri"/>
              </a:rPr>
              <a:t> </a:t>
            </a:r>
            <a:r>
              <a:rPr sz="4000" spc="-55">
                <a:solidFill>
                  <a:srgbClr val="FF6600"/>
                </a:solidFill>
                <a:latin typeface="Calibri"/>
                <a:cs typeface="Calibri"/>
              </a:rPr>
              <a:t> </a:t>
            </a:r>
            <a:r>
              <a:rPr lang="en-US" sz="4000" spc="-55">
                <a:solidFill>
                  <a:srgbClr val="FF6600"/>
                </a:solidFill>
                <a:latin typeface="Calibri"/>
                <a:cs typeface="Calibri"/>
              </a:rPr>
              <a:t>number_of_deaths_processed_data.csv</a:t>
            </a:r>
            <a:r>
              <a:rPr lang="vi-VN" sz="4000" spc="-55">
                <a:solidFill>
                  <a:srgbClr val="FF6600"/>
                </a:solidFill>
                <a:latin typeface="Calibri"/>
                <a:cs typeface="Calibri"/>
              </a:rPr>
              <a:t> </a:t>
            </a:r>
            <a:r>
              <a:rPr sz="4000">
                <a:solidFill>
                  <a:srgbClr val="2F2925"/>
                </a:solidFill>
                <a:latin typeface="Calibri"/>
                <a:cs typeface="Calibri"/>
              </a:rPr>
              <a:t>vào</a:t>
            </a:r>
            <a:r>
              <a:rPr sz="4000" spc="-40">
                <a:solidFill>
                  <a:srgbClr val="2F2925"/>
                </a:solidFill>
                <a:latin typeface="Calibri"/>
                <a:cs typeface="Calibri"/>
              </a:rPr>
              <a:t> </a:t>
            </a:r>
            <a:r>
              <a:rPr sz="4000">
                <a:solidFill>
                  <a:srgbClr val="2F2925"/>
                </a:solidFill>
                <a:latin typeface="Calibri"/>
                <a:cs typeface="Calibri"/>
              </a:rPr>
              <a:t>dataframe</a:t>
            </a:r>
            <a:r>
              <a:rPr sz="4000" spc="-45">
                <a:solidFill>
                  <a:srgbClr val="2F2925"/>
                </a:solidFill>
                <a:latin typeface="Calibri"/>
                <a:cs typeface="Calibri"/>
              </a:rPr>
              <a:t> </a:t>
            </a:r>
            <a:r>
              <a:rPr sz="4000">
                <a:solidFill>
                  <a:srgbClr val="2F2925"/>
                </a:solidFill>
                <a:latin typeface="Calibri"/>
                <a:cs typeface="Calibri"/>
              </a:rPr>
              <a:t>tên</a:t>
            </a:r>
            <a:r>
              <a:rPr sz="4000" spc="-40">
                <a:solidFill>
                  <a:srgbClr val="2F2925"/>
                </a:solidFill>
                <a:latin typeface="Calibri"/>
                <a:cs typeface="Calibri"/>
              </a:rPr>
              <a:t> </a:t>
            </a:r>
            <a:r>
              <a:rPr lang="vi-VN" sz="4000" spc="-40">
                <a:solidFill>
                  <a:srgbClr val="FF6600"/>
                </a:solidFill>
                <a:latin typeface="Calibri"/>
                <a:cs typeface="Calibri"/>
              </a:rPr>
              <a:t>cleaned_d</a:t>
            </a:r>
            <a:r>
              <a:rPr sz="4000">
                <a:solidFill>
                  <a:srgbClr val="FF6600"/>
                </a:solidFill>
                <a:latin typeface="Calibri"/>
                <a:cs typeface="Calibri"/>
              </a:rPr>
              <a:t>f</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16</a:t>
            </a:fld>
            <a:endParaRPr spc="-50"/>
          </a:p>
        </p:txBody>
      </p:sp>
      <p:pic>
        <p:nvPicPr>
          <p:cNvPr id="7" name="Picture 6">
            <a:extLst>
              <a:ext uri="{FF2B5EF4-FFF2-40B4-BE49-F238E27FC236}">
                <a16:creationId xmlns:a16="http://schemas.microsoft.com/office/drawing/2014/main" id="{3C3EDB2E-C16F-B89E-0A49-CC9DE109872C}"/>
              </a:ext>
            </a:extLst>
          </p:cNvPr>
          <p:cNvPicPr>
            <a:picLocks noChangeAspect="1"/>
          </p:cNvPicPr>
          <p:nvPr/>
        </p:nvPicPr>
        <p:blipFill>
          <a:blip r:embed="rId2"/>
          <a:stretch>
            <a:fillRect/>
          </a:stretch>
        </p:blipFill>
        <p:spPr>
          <a:xfrm>
            <a:off x="2061463" y="3871332"/>
            <a:ext cx="15396803" cy="1119767"/>
          </a:xfrm>
          <a:prstGeom prst="rect">
            <a:avLst/>
          </a:prstGeom>
        </p:spPr>
      </p:pic>
    </p:spTree>
    <p:extLst>
      <p:ext uri="{BB962C8B-B14F-4D97-AF65-F5344CB8AC3E}">
        <p14:creationId xmlns:p14="http://schemas.microsoft.com/office/powerpoint/2010/main" val="3325575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12700">
              <a:lnSpc>
                <a:spcPct val="100000"/>
              </a:lnSpc>
              <a:spcBef>
                <a:spcPts val="490"/>
              </a:spcBef>
            </a:pPr>
            <a:r>
              <a:rPr lang="vi-VN" sz="4000">
                <a:solidFill>
                  <a:srgbClr val="2F2925"/>
                </a:solidFill>
                <a:latin typeface="Calibri"/>
                <a:cs typeface="Calibri"/>
              </a:rPr>
              <a:t>Tính toán các thống kê mô tả và đặc điểm phân phối của dữ liệu</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17</a:t>
            </a:fld>
            <a:endParaRPr spc="-50"/>
          </a:p>
        </p:txBody>
      </p:sp>
      <p:pic>
        <p:nvPicPr>
          <p:cNvPr id="6" name="Picture 5">
            <a:extLst>
              <a:ext uri="{FF2B5EF4-FFF2-40B4-BE49-F238E27FC236}">
                <a16:creationId xmlns:a16="http://schemas.microsoft.com/office/drawing/2014/main" id="{912A0FED-FB7F-0A5B-2138-34B4C18384C3}"/>
              </a:ext>
            </a:extLst>
          </p:cNvPr>
          <p:cNvPicPr>
            <a:picLocks noChangeAspect="1"/>
          </p:cNvPicPr>
          <p:nvPr/>
        </p:nvPicPr>
        <p:blipFill>
          <a:blip r:embed="rId2"/>
          <a:stretch>
            <a:fillRect/>
          </a:stretch>
        </p:blipFill>
        <p:spPr>
          <a:xfrm>
            <a:off x="2895600" y="3699731"/>
            <a:ext cx="10812023" cy="6168170"/>
          </a:xfrm>
          <a:prstGeom prst="rect">
            <a:avLst/>
          </a:prstGeom>
        </p:spPr>
      </p:pic>
    </p:spTree>
    <p:extLst>
      <p:ext uri="{BB962C8B-B14F-4D97-AF65-F5344CB8AC3E}">
        <p14:creationId xmlns:p14="http://schemas.microsoft.com/office/powerpoint/2010/main" val="1609049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12700">
              <a:lnSpc>
                <a:spcPct val="100000"/>
              </a:lnSpc>
              <a:spcBef>
                <a:spcPts val="490"/>
              </a:spcBef>
            </a:pPr>
            <a:r>
              <a:rPr lang="vi-VN" sz="4000">
                <a:solidFill>
                  <a:srgbClr val="2F2925"/>
                </a:solidFill>
                <a:latin typeface="Calibri"/>
                <a:cs typeface="Calibri"/>
              </a:rPr>
              <a:t>Biểu đồ heatmap thể hiện hệ số tương quan của dữ liệu</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18</a:t>
            </a:fld>
            <a:endParaRPr spc="-50"/>
          </a:p>
        </p:txBody>
      </p:sp>
      <p:pic>
        <p:nvPicPr>
          <p:cNvPr id="7" name="Picture 6">
            <a:extLst>
              <a:ext uri="{FF2B5EF4-FFF2-40B4-BE49-F238E27FC236}">
                <a16:creationId xmlns:a16="http://schemas.microsoft.com/office/drawing/2014/main" id="{4FA9CEE0-3769-8FAF-9E18-A77E79163CDA}"/>
              </a:ext>
            </a:extLst>
          </p:cNvPr>
          <p:cNvPicPr>
            <a:picLocks noChangeAspect="1"/>
          </p:cNvPicPr>
          <p:nvPr/>
        </p:nvPicPr>
        <p:blipFill>
          <a:blip r:embed="rId2"/>
          <a:stretch>
            <a:fillRect/>
          </a:stretch>
        </p:blipFill>
        <p:spPr>
          <a:xfrm>
            <a:off x="1981200" y="3250352"/>
            <a:ext cx="11869806" cy="6516009"/>
          </a:xfrm>
          <a:prstGeom prst="rect">
            <a:avLst/>
          </a:prstGeom>
        </p:spPr>
      </p:pic>
    </p:spTree>
    <p:extLst>
      <p:ext uri="{BB962C8B-B14F-4D97-AF65-F5344CB8AC3E}">
        <p14:creationId xmlns:p14="http://schemas.microsoft.com/office/powerpoint/2010/main" val="1336038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6" name="object 6"/>
          <p:cNvSpPr txBox="1">
            <a:spLocks noGrp="1"/>
          </p:cNvSpPr>
          <p:nvPr>
            <p:ph type="title"/>
          </p:nvPr>
        </p:nvSpPr>
        <p:spPr>
          <a:xfrm>
            <a:off x="4980559" y="3436442"/>
            <a:ext cx="9976485" cy="4548681"/>
          </a:xfrm>
          <a:prstGeom prst="rect">
            <a:avLst/>
          </a:prstGeom>
        </p:spPr>
        <p:txBody>
          <a:bodyPr vert="horz" wrap="square" lIns="0" tIns="115570" rIns="0" bIns="0" rtlCol="0">
            <a:spAutoFit/>
          </a:bodyPr>
          <a:lstStyle/>
          <a:p>
            <a:pPr marL="12700">
              <a:lnSpc>
                <a:spcPct val="100000"/>
              </a:lnSpc>
              <a:spcBef>
                <a:spcPts val="910"/>
              </a:spcBef>
            </a:pPr>
            <a:r>
              <a:rPr sz="9600"/>
              <a:t>Đặt</a:t>
            </a:r>
            <a:r>
              <a:rPr sz="9600" spc="-30"/>
              <a:t> </a:t>
            </a:r>
            <a:r>
              <a:rPr lang="vi-VN" sz="9600" spc="-30"/>
              <a:t>ra những câu hỏi ý nghĩa cần được trả lời</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19</a:t>
            </a:fld>
            <a:endParaRPr spc="-25"/>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2648711"/>
            <a:ext cx="14820900" cy="6972300"/>
            <a:chOff x="2209800" y="2648711"/>
            <a:chExt cx="14820900" cy="6972300"/>
          </a:xfrm>
        </p:grpSpPr>
        <p:pic>
          <p:nvPicPr>
            <p:cNvPr id="3" name="object 3"/>
            <p:cNvPicPr/>
            <p:nvPr/>
          </p:nvPicPr>
          <p:blipFill>
            <a:blip r:embed="rId2" cstate="print"/>
            <a:stretch>
              <a:fillRect/>
            </a:stretch>
          </p:blipFill>
          <p:spPr>
            <a:xfrm>
              <a:off x="14607540" y="4113275"/>
              <a:ext cx="2423159" cy="5507736"/>
            </a:xfrm>
            <a:prstGeom prst="rect">
              <a:avLst/>
            </a:prstGeom>
          </p:spPr>
        </p:pic>
        <p:pic>
          <p:nvPicPr>
            <p:cNvPr id="4" name="object 4"/>
            <p:cNvPicPr/>
            <p:nvPr/>
          </p:nvPicPr>
          <p:blipFill>
            <a:blip r:embed="rId3" cstate="print"/>
            <a:stretch>
              <a:fillRect/>
            </a:stretch>
          </p:blipFill>
          <p:spPr>
            <a:xfrm>
              <a:off x="2209800" y="3389375"/>
              <a:ext cx="14040612" cy="5638800"/>
            </a:xfrm>
            <a:prstGeom prst="rect">
              <a:avLst/>
            </a:prstGeom>
          </p:spPr>
        </p:pic>
        <p:pic>
          <p:nvPicPr>
            <p:cNvPr id="5" name="object 5"/>
            <p:cNvPicPr/>
            <p:nvPr/>
          </p:nvPicPr>
          <p:blipFill>
            <a:blip r:embed="rId4" cstate="print"/>
            <a:stretch>
              <a:fillRect/>
            </a:stretch>
          </p:blipFill>
          <p:spPr>
            <a:xfrm>
              <a:off x="7351776" y="2648711"/>
              <a:ext cx="3665220" cy="1062227"/>
            </a:xfrm>
            <a:prstGeom prst="rect">
              <a:avLst/>
            </a:prstGeom>
          </p:spPr>
        </p:pic>
      </p:grpSp>
      <p:sp>
        <p:nvSpPr>
          <p:cNvPr id="6" name="object 6"/>
          <p:cNvSpPr txBox="1">
            <a:spLocks noGrp="1"/>
          </p:cNvSpPr>
          <p:nvPr>
            <p:ph type="title"/>
          </p:nvPr>
        </p:nvSpPr>
        <p:spPr>
          <a:xfrm>
            <a:off x="7880350" y="2656713"/>
            <a:ext cx="2910205" cy="939800"/>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85">
                <a:solidFill>
                  <a:srgbClr val="000000"/>
                </a:solidFill>
              </a:rPr>
              <a:t> </a:t>
            </a:r>
            <a:r>
              <a:rPr lang="vi-VN" spc="-25">
                <a:solidFill>
                  <a:srgbClr val="000000"/>
                </a:solidFill>
              </a:rPr>
              <a:t>13</a:t>
            </a:r>
            <a:endParaRPr spc="-25">
              <a:solidFill>
                <a:srgbClr val="000000"/>
              </a:solidFill>
            </a:endParaRPr>
          </a:p>
        </p:txBody>
      </p:sp>
      <p:graphicFrame>
        <p:nvGraphicFramePr>
          <p:cNvPr id="7" name="object 7"/>
          <p:cNvGraphicFramePr>
            <a:graphicFrameLocks noGrp="1"/>
          </p:cNvGraphicFramePr>
          <p:nvPr>
            <p:extLst>
              <p:ext uri="{D42A27DB-BD31-4B8C-83A1-F6EECF244321}">
                <p14:modId xmlns:p14="http://schemas.microsoft.com/office/powerpoint/2010/main" val="162550721"/>
              </p:ext>
            </p:extLst>
          </p:nvPr>
        </p:nvGraphicFramePr>
        <p:xfrm>
          <a:off x="2209800" y="4053840"/>
          <a:ext cx="14040612" cy="4503420"/>
        </p:xfrm>
        <a:graphic>
          <a:graphicData uri="http://schemas.openxmlformats.org/drawingml/2006/table">
            <a:tbl>
              <a:tblPr firstRow="1" bandRow="1">
                <a:tableStyleId>{2D5ABB26-0587-4C30-8999-92F81FD0307C}</a:tableStyleId>
              </a:tblPr>
              <a:tblGrid>
                <a:gridCol w="7050750">
                  <a:extLst>
                    <a:ext uri="{9D8B030D-6E8A-4147-A177-3AD203B41FA5}">
                      <a16:colId xmlns:a16="http://schemas.microsoft.com/office/drawing/2014/main" val="20000"/>
                    </a:ext>
                  </a:extLst>
                </a:gridCol>
                <a:gridCol w="6989862">
                  <a:extLst>
                    <a:ext uri="{9D8B030D-6E8A-4147-A177-3AD203B41FA5}">
                      <a16:colId xmlns:a16="http://schemas.microsoft.com/office/drawing/2014/main" val="20001"/>
                    </a:ext>
                  </a:extLst>
                </a:gridCol>
              </a:tblGrid>
              <a:tr h="899160">
                <a:tc>
                  <a:txBody>
                    <a:bodyPr/>
                    <a:lstStyle/>
                    <a:p>
                      <a:pPr marL="1270" algn="ctr">
                        <a:lnSpc>
                          <a:spcPct val="100000"/>
                        </a:lnSpc>
                        <a:spcBef>
                          <a:spcPts val="1160"/>
                        </a:spcBef>
                      </a:pPr>
                      <a:r>
                        <a:rPr sz="3600" b="1">
                          <a:solidFill>
                            <a:srgbClr val="E7E7E7"/>
                          </a:solidFill>
                          <a:latin typeface="Calibri"/>
                          <a:cs typeface="Calibri"/>
                        </a:rPr>
                        <a:t>HỌ</a:t>
                      </a:r>
                      <a:r>
                        <a:rPr sz="3600" b="1" spc="-55">
                          <a:solidFill>
                            <a:srgbClr val="E7E7E7"/>
                          </a:solidFill>
                          <a:latin typeface="Calibri"/>
                          <a:cs typeface="Calibri"/>
                        </a:rPr>
                        <a:t> </a:t>
                      </a:r>
                      <a:r>
                        <a:rPr sz="3600" b="1">
                          <a:solidFill>
                            <a:srgbClr val="E7E7E7"/>
                          </a:solidFill>
                          <a:latin typeface="Calibri"/>
                          <a:cs typeface="Calibri"/>
                        </a:rPr>
                        <a:t>VÀ</a:t>
                      </a:r>
                      <a:r>
                        <a:rPr sz="3600" b="1" spc="-45">
                          <a:solidFill>
                            <a:srgbClr val="E7E7E7"/>
                          </a:solidFill>
                          <a:latin typeface="Calibri"/>
                          <a:cs typeface="Calibri"/>
                        </a:rPr>
                        <a:t> </a:t>
                      </a:r>
                      <a:r>
                        <a:rPr sz="3600" b="1" spc="-25">
                          <a:solidFill>
                            <a:srgbClr val="E7E7E7"/>
                          </a:solidFill>
                          <a:latin typeface="Calibri"/>
                          <a:cs typeface="Calibri"/>
                        </a:rPr>
                        <a:t>TÊN</a:t>
                      </a:r>
                      <a:endParaRPr sz="3600">
                        <a:latin typeface="Calibri"/>
                        <a:cs typeface="Calibri"/>
                      </a:endParaRPr>
                    </a:p>
                  </a:txBody>
                  <a:tcPr marL="0" marR="0" marT="147320" marB="0">
                    <a:lnL w="9525">
                      <a:solidFill>
                        <a:srgbClr val="2E2824"/>
                      </a:solidFill>
                      <a:prstDash val="solid"/>
                    </a:lnL>
                    <a:lnR w="12700">
                      <a:solidFill>
                        <a:srgbClr val="2F2925"/>
                      </a:solidFill>
                      <a:prstDash val="solid"/>
                    </a:lnR>
                    <a:solidFill>
                      <a:srgbClr val="2F2925"/>
                    </a:solidFill>
                  </a:tcPr>
                </a:tc>
                <a:tc>
                  <a:txBody>
                    <a:bodyPr/>
                    <a:lstStyle/>
                    <a:p>
                      <a:pPr marL="1905" algn="ctr">
                        <a:lnSpc>
                          <a:spcPct val="100000"/>
                        </a:lnSpc>
                        <a:spcBef>
                          <a:spcPts val="1160"/>
                        </a:spcBef>
                      </a:pPr>
                      <a:r>
                        <a:rPr sz="3600" b="1" spc="-20">
                          <a:solidFill>
                            <a:srgbClr val="E7E7E7"/>
                          </a:solidFill>
                          <a:latin typeface="Calibri"/>
                          <a:cs typeface="Calibri"/>
                        </a:rPr>
                        <a:t>MSSV</a:t>
                      </a:r>
                      <a:endParaRPr sz="3600">
                        <a:latin typeface="Calibri"/>
                        <a:cs typeface="Calibri"/>
                      </a:endParaRPr>
                    </a:p>
                  </a:txBody>
                  <a:tcPr marL="0" marR="0" marT="147320" marB="0">
                    <a:lnL w="12700">
                      <a:solidFill>
                        <a:srgbClr val="2F2925"/>
                      </a:solidFill>
                      <a:prstDash val="solid"/>
                    </a:lnL>
                    <a:lnR w="9525">
                      <a:solidFill>
                        <a:srgbClr val="2E2824"/>
                      </a:solidFill>
                      <a:prstDash val="solid"/>
                    </a:lnR>
                    <a:solidFill>
                      <a:srgbClr val="2F2925"/>
                    </a:solidFill>
                  </a:tcPr>
                </a:tc>
                <a:extLst>
                  <a:ext uri="{0D108BD9-81ED-4DB2-BD59-A6C34878D82A}">
                    <a16:rowId xmlns:a16="http://schemas.microsoft.com/office/drawing/2014/main" val="10000"/>
                  </a:ext>
                </a:extLst>
              </a:tr>
              <a:tr h="897255">
                <a:tc>
                  <a:txBody>
                    <a:bodyPr/>
                    <a:lstStyle/>
                    <a:p>
                      <a:pPr algn="ctr">
                        <a:lnSpc>
                          <a:spcPct val="100000"/>
                        </a:lnSpc>
                        <a:spcBef>
                          <a:spcPts val="655"/>
                        </a:spcBef>
                      </a:pPr>
                      <a:r>
                        <a:rPr lang="vi-VN" sz="4400">
                          <a:solidFill>
                            <a:srgbClr val="2F2925"/>
                          </a:solidFill>
                          <a:latin typeface="Calibri"/>
                          <a:cs typeface="Calibri"/>
                        </a:rPr>
                        <a:t>Lê Đức Thiện</a:t>
                      </a:r>
                      <a:endParaRPr sz="4400">
                        <a:latin typeface="Calibri"/>
                        <a:cs typeface="Calibri"/>
                      </a:endParaRPr>
                    </a:p>
                  </a:txBody>
                  <a:tcPr marL="0" marR="0" marT="83185" marB="0">
                    <a:lnL w="9525">
                      <a:solidFill>
                        <a:srgbClr val="2E2824"/>
                      </a:solidFill>
                      <a:prstDash val="solid"/>
                    </a:lnL>
                    <a:lnR w="12700">
                      <a:solidFill>
                        <a:srgbClr val="2F2925"/>
                      </a:solidFill>
                      <a:prstDash val="solid"/>
                    </a:lnR>
                    <a:lnB w="9525">
                      <a:solidFill>
                        <a:srgbClr val="2E2824"/>
                      </a:solidFill>
                      <a:prstDash val="solid"/>
                    </a:lnB>
                  </a:tcPr>
                </a:tc>
                <a:tc>
                  <a:txBody>
                    <a:bodyPr/>
                    <a:lstStyle/>
                    <a:p>
                      <a:pPr marL="1905" algn="ctr">
                        <a:lnSpc>
                          <a:spcPct val="100000"/>
                        </a:lnSpc>
                        <a:spcBef>
                          <a:spcPts val="655"/>
                        </a:spcBef>
                      </a:pPr>
                      <a:r>
                        <a:rPr lang="vi-VN" sz="4400" spc="-10">
                          <a:solidFill>
                            <a:srgbClr val="2F2925"/>
                          </a:solidFill>
                          <a:latin typeface="Calibri"/>
                          <a:cs typeface="Calibri"/>
                        </a:rPr>
                        <a:t>19120664</a:t>
                      </a:r>
                      <a:endParaRPr sz="4400">
                        <a:latin typeface="Calibri"/>
                        <a:cs typeface="Calibri"/>
                      </a:endParaRPr>
                    </a:p>
                  </a:txBody>
                  <a:tcPr marL="0" marR="0" marT="83185" marB="0">
                    <a:lnL w="12700">
                      <a:solidFill>
                        <a:srgbClr val="2F2925"/>
                      </a:solidFill>
                      <a:prstDash val="solid"/>
                    </a:lnL>
                    <a:lnR w="9525">
                      <a:solidFill>
                        <a:srgbClr val="2E2824"/>
                      </a:solidFill>
                      <a:prstDash val="solid"/>
                    </a:lnR>
                    <a:lnB w="9525">
                      <a:solidFill>
                        <a:srgbClr val="2E2824"/>
                      </a:solidFill>
                      <a:prstDash val="solid"/>
                    </a:lnB>
                  </a:tcPr>
                </a:tc>
                <a:extLst>
                  <a:ext uri="{0D108BD9-81ED-4DB2-BD59-A6C34878D82A}">
                    <a16:rowId xmlns:a16="http://schemas.microsoft.com/office/drawing/2014/main" val="10001"/>
                  </a:ext>
                </a:extLst>
              </a:tr>
              <a:tr h="902335">
                <a:tc>
                  <a:txBody>
                    <a:bodyPr/>
                    <a:lstStyle/>
                    <a:p>
                      <a:pPr marL="2540" algn="ctr">
                        <a:lnSpc>
                          <a:spcPct val="100000"/>
                        </a:lnSpc>
                        <a:spcBef>
                          <a:spcPts val="695"/>
                        </a:spcBef>
                      </a:pPr>
                      <a:r>
                        <a:rPr lang="vi-VN" sz="4400">
                          <a:solidFill>
                            <a:srgbClr val="2F2925"/>
                          </a:solidFill>
                          <a:latin typeface="Calibri"/>
                          <a:cs typeface="Calibri"/>
                        </a:rPr>
                        <a:t>Nguyễn Đăng Linh Dương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20120274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2"/>
                  </a:ext>
                </a:extLst>
              </a:tr>
              <a:tr h="902335">
                <a:tc>
                  <a:txBody>
                    <a:bodyPr/>
                    <a:lstStyle/>
                    <a:p>
                      <a:pPr marL="1905" algn="ctr">
                        <a:lnSpc>
                          <a:spcPct val="100000"/>
                        </a:lnSpc>
                        <a:spcBef>
                          <a:spcPts val="695"/>
                        </a:spcBef>
                      </a:pPr>
                      <a:r>
                        <a:rPr lang="vi-VN" sz="4400">
                          <a:solidFill>
                            <a:srgbClr val="2F2925"/>
                          </a:solidFill>
                          <a:latin typeface="Calibri"/>
                          <a:cs typeface="Calibri"/>
                        </a:rPr>
                        <a:t>Đặng Thiên Long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20120322</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3"/>
                  </a:ext>
                </a:extLst>
              </a:tr>
              <a:tr h="902335">
                <a:tc>
                  <a:txBody>
                    <a:bodyPr/>
                    <a:lstStyle/>
                    <a:p>
                      <a:pPr algn="ctr">
                        <a:lnSpc>
                          <a:spcPct val="100000"/>
                        </a:lnSpc>
                        <a:spcBef>
                          <a:spcPts val="695"/>
                        </a:spcBef>
                      </a:pPr>
                      <a:r>
                        <a:rPr lang="vi-VN" sz="4400">
                          <a:solidFill>
                            <a:srgbClr val="2F2925"/>
                          </a:solidFill>
                          <a:latin typeface="Calibri"/>
                          <a:cs typeface="Calibri"/>
                        </a:rPr>
                        <a:t>Võ Đức Lợi</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2540" algn="ctr">
                        <a:lnSpc>
                          <a:spcPct val="100000"/>
                        </a:lnSpc>
                        <a:spcBef>
                          <a:spcPts val="695"/>
                        </a:spcBef>
                      </a:pPr>
                      <a:r>
                        <a:rPr lang="vi-VN" sz="4400" spc="-10">
                          <a:solidFill>
                            <a:srgbClr val="2F2925"/>
                          </a:solidFill>
                          <a:latin typeface="Calibri"/>
                          <a:cs typeface="Calibri"/>
                        </a:rPr>
                        <a:t>20120524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3391661" y="864869"/>
            <a:ext cx="11549380" cy="988060"/>
            <a:chOff x="3391661" y="864869"/>
            <a:chExt cx="11549380" cy="988060"/>
          </a:xfrm>
        </p:grpSpPr>
        <p:pic>
          <p:nvPicPr>
            <p:cNvPr id="9" name="object 9"/>
            <p:cNvPicPr/>
            <p:nvPr/>
          </p:nvPicPr>
          <p:blipFill>
            <a:blip r:embed="rId5" cstate="print"/>
            <a:stretch>
              <a:fillRect/>
            </a:stretch>
          </p:blipFill>
          <p:spPr>
            <a:xfrm>
              <a:off x="3404615" y="877823"/>
              <a:ext cx="11535918" cy="974598"/>
            </a:xfrm>
            <a:prstGeom prst="rect">
              <a:avLst/>
            </a:prstGeom>
          </p:spPr>
        </p:pic>
        <p:pic>
          <p:nvPicPr>
            <p:cNvPr id="10" name="object 10"/>
            <p:cNvPicPr/>
            <p:nvPr/>
          </p:nvPicPr>
          <p:blipFill>
            <a:blip r:embed="rId6" cstate="print"/>
            <a:stretch>
              <a:fillRect/>
            </a:stretch>
          </p:blipFill>
          <p:spPr>
            <a:xfrm>
              <a:off x="3391661" y="864869"/>
              <a:ext cx="11504548" cy="942848"/>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2</a:t>
            </a:fld>
            <a:endParaRPr spc="-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437258"/>
            <a:ext cx="6811009" cy="939800"/>
          </a:xfrm>
          <a:prstGeom prst="rect">
            <a:avLst/>
          </a:prstGeom>
        </p:spPr>
        <p:txBody>
          <a:bodyPr vert="horz" wrap="square" lIns="0" tIns="12700" rIns="0" bIns="0" rtlCol="0">
            <a:spAutoFit/>
          </a:bodyPr>
          <a:lstStyle/>
          <a:p>
            <a:pPr marL="12700">
              <a:lnSpc>
                <a:spcPct val="100000"/>
              </a:lnSpc>
              <a:spcBef>
                <a:spcPts val="100"/>
              </a:spcBef>
            </a:pPr>
            <a:r>
              <a:t>a.</a:t>
            </a:r>
            <a:r>
              <a:rPr spc="-60"/>
              <a:t> </a:t>
            </a:r>
            <a:r>
              <a:t>Đưa</a:t>
            </a:r>
            <a:r>
              <a:rPr spc="-75"/>
              <a:t> </a:t>
            </a:r>
            <a:r>
              <a:t>ra</a:t>
            </a:r>
            <a:r>
              <a:rPr spc="-65"/>
              <a:t> </a:t>
            </a:r>
            <a:r>
              <a:t>các</a:t>
            </a:r>
            <a:r>
              <a:rPr spc="-40"/>
              <a:t> </a:t>
            </a:r>
            <a:r>
              <a:t>câu</a:t>
            </a:r>
            <a:r>
              <a:rPr spc="-65"/>
              <a:t> </a:t>
            </a:r>
            <a:r>
              <a:rPr spc="-20"/>
              <a:t>hỏi: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20</a:t>
            </a:fld>
            <a:endParaRPr spc="-25"/>
          </a:p>
        </p:txBody>
      </p:sp>
      <p:sp>
        <p:nvSpPr>
          <p:cNvPr id="3" name="object 3"/>
          <p:cNvSpPr txBox="1"/>
          <p:nvPr/>
        </p:nvSpPr>
        <p:spPr>
          <a:xfrm>
            <a:off x="2072385" y="2483357"/>
            <a:ext cx="14372590" cy="7398820"/>
          </a:xfrm>
          <a:prstGeom prst="rect">
            <a:avLst/>
          </a:prstGeom>
        </p:spPr>
        <p:txBody>
          <a:bodyPr vert="horz" wrap="square" lIns="0" tIns="12065" rIns="0" bIns="0" rtlCol="0">
            <a:spAutoFit/>
          </a:bodyPr>
          <a:lstStyle/>
          <a:p>
            <a:pPr marL="38100" algn="just">
              <a:lnSpc>
                <a:spcPct val="100000"/>
              </a:lnSpc>
              <a:spcBef>
                <a:spcPts val="95"/>
              </a:spcBef>
            </a:pPr>
            <a:r>
              <a:rPr sz="4000">
                <a:solidFill>
                  <a:srgbClr val="2F2925"/>
                </a:solidFill>
                <a:latin typeface="Calibri"/>
                <a:cs typeface="Calibri"/>
              </a:rPr>
              <a:t>Sau</a:t>
            </a:r>
            <a:r>
              <a:rPr sz="4000" spc="-55">
                <a:solidFill>
                  <a:srgbClr val="2F2925"/>
                </a:solidFill>
                <a:latin typeface="Calibri"/>
                <a:cs typeface="Calibri"/>
              </a:rPr>
              <a:t> </a:t>
            </a:r>
            <a:r>
              <a:rPr sz="4000">
                <a:solidFill>
                  <a:srgbClr val="2F2925"/>
                </a:solidFill>
                <a:latin typeface="Calibri"/>
                <a:cs typeface="Calibri"/>
              </a:rPr>
              <a:t>khi</a:t>
            </a:r>
            <a:r>
              <a:rPr sz="4000" spc="-45">
                <a:solidFill>
                  <a:srgbClr val="2F2925"/>
                </a:solidFill>
                <a:latin typeface="Calibri"/>
                <a:cs typeface="Calibri"/>
              </a:rPr>
              <a:t> </a:t>
            </a:r>
            <a:r>
              <a:rPr sz="4000">
                <a:solidFill>
                  <a:srgbClr val="2F2925"/>
                </a:solidFill>
                <a:latin typeface="Calibri"/>
                <a:cs typeface="Calibri"/>
              </a:rPr>
              <a:t>đã</a:t>
            </a:r>
            <a:r>
              <a:rPr sz="4000" spc="-50">
                <a:solidFill>
                  <a:srgbClr val="2F2925"/>
                </a:solidFill>
                <a:latin typeface="Calibri"/>
                <a:cs typeface="Calibri"/>
              </a:rPr>
              <a:t> </a:t>
            </a:r>
            <a:r>
              <a:rPr sz="4000">
                <a:solidFill>
                  <a:srgbClr val="2F2925"/>
                </a:solidFill>
                <a:latin typeface="Calibri"/>
                <a:cs typeface="Calibri"/>
              </a:rPr>
              <a:t>khám</a:t>
            </a:r>
            <a:r>
              <a:rPr sz="4000" spc="-40">
                <a:solidFill>
                  <a:srgbClr val="2F2925"/>
                </a:solidFill>
                <a:latin typeface="Calibri"/>
                <a:cs typeface="Calibri"/>
              </a:rPr>
              <a:t> </a:t>
            </a:r>
            <a:r>
              <a:rPr sz="4000">
                <a:solidFill>
                  <a:srgbClr val="2F2925"/>
                </a:solidFill>
                <a:latin typeface="Calibri"/>
                <a:cs typeface="Calibri"/>
              </a:rPr>
              <a:t>phá</a:t>
            </a:r>
            <a:r>
              <a:rPr sz="4000" spc="-40">
                <a:solidFill>
                  <a:srgbClr val="2F2925"/>
                </a:solidFill>
                <a:latin typeface="Calibri"/>
                <a:cs typeface="Calibri"/>
              </a:rPr>
              <a:t> </a:t>
            </a:r>
            <a:r>
              <a:rPr sz="4000">
                <a:solidFill>
                  <a:srgbClr val="2F2925"/>
                </a:solidFill>
                <a:latin typeface="Calibri"/>
                <a:cs typeface="Calibri"/>
              </a:rPr>
              <a:t>dữ</a:t>
            </a:r>
            <a:r>
              <a:rPr sz="4000" spc="-40">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và</a:t>
            </a:r>
            <a:r>
              <a:rPr sz="4000" spc="-40">
                <a:solidFill>
                  <a:srgbClr val="2F2925"/>
                </a:solidFill>
                <a:latin typeface="Calibri"/>
                <a:cs typeface="Calibri"/>
              </a:rPr>
              <a:t> </a:t>
            </a:r>
            <a:r>
              <a:rPr sz="4000">
                <a:solidFill>
                  <a:srgbClr val="2F2925"/>
                </a:solidFill>
                <a:latin typeface="Calibri"/>
                <a:cs typeface="Calibri"/>
              </a:rPr>
              <a:t>hiểu</a:t>
            </a:r>
            <a:r>
              <a:rPr sz="4000" spc="-35">
                <a:solidFill>
                  <a:srgbClr val="2F2925"/>
                </a:solidFill>
                <a:latin typeface="Calibri"/>
                <a:cs typeface="Calibri"/>
              </a:rPr>
              <a:t> </a:t>
            </a:r>
            <a:r>
              <a:rPr sz="4000">
                <a:solidFill>
                  <a:srgbClr val="2F2925"/>
                </a:solidFill>
                <a:latin typeface="Calibri"/>
                <a:cs typeface="Calibri"/>
              </a:rPr>
              <a:t>hơn</a:t>
            </a:r>
            <a:r>
              <a:rPr sz="4000" spc="-50">
                <a:solidFill>
                  <a:srgbClr val="2F2925"/>
                </a:solidFill>
                <a:latin typeface="Calibri"/>
                <a:cs typeface="Calibri"/>
              </a:rPr>
              <a:t> </a:t>
            </a:r>
            <a:r>
              <a:rPr sz="4000">
                <a:solidFill>
                  <a:srgbClr val="2F2925"/>
                </a:solidFill>
                <a:latin typeface="Calibri"/>
                <a:cs typeface="Calibri"/>
              </a:rPr>
              <a:t>về</a:t>
            </a:r>
            <a:r>
              <a:rPr sz="4000" spc="-25">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ta</a:t>
            </a:r>
            <a:r>
              <a:rPr sz="4000" spc="-50">
                <a:solidFill>
                  <a:srgbClr val="2F2925"/>
                </a:solidFill>
                <a:latin typeface="Calibri"/>
                <a:cs typeface="Calibri"/>
              </a:rPr>
              <a:t> </a:t>
            </a:r>
            <a:r>
              <a:rPr sz="4000">
                <a:solidFill>
                  <a:srgbClr val="2F2925"/>
                </a:solidFill>
                <a:latin typeface="Calibri"/>
                <a:cs typeface="Calibri"/>
              </a:rPr>
              <a:t>thấy</a:t>
            </a:r>
            <a:r>
              <a:rPr sz="4000" spc="-45">
                <a:solidFill>
                  <a:srgbClr val="2F2925"/>
                </a:solidFill>
                <a:latin typeface="Calibri"/>
                <a:cs typeface="Calibri"/>
              </a:rPr>
              <a:t> </a:t>
            </a:r>
            <a:r>
              <a:rPr sz="4000">
                <a:solidFill>
                  <a:srgbClr val="2F2925"/>
                </a:solidFill>
                <a:latin typeface="Calibri"/>
                <a:cs typeface="Calibri"/>
              </a:rPr>
              <a:t>có</a:t>
            </a:r>
            <a:r>
              <a:rPr sz="4000" spc="-45">
                <a:solidFill>
                  <a:srgbClr val="2F2925"/>
                </a:solidFill>
                <a:latin typeface="Calibri"/>
                <a:cs typeface="Calibri"/>
              </a:rPr>
              <a:t> </a:t>
            </a:r>
            <a:r>
              <a:rPr sz="4000">
                <a:solidFill>
                  <a:srgbClr val="2F2925"/>
                </a:solidFill>
                <a:latin typeface="Calibri"/>
                <a:cs typeface="Calibri"/>
              </a:rPr>
              <a:t>một</a:t>
            </a:r>
            <a:r>
              <a:rPr sz="4000" spc="-25">
                <a:solidFill>
                  <a:srgbClr val="2F2925"/>
                </a:solidFill>
                <a:latin typeface="Calibri"/>
                <a:cs typeface="Calibri"/>
              </a:rPr>
              <a:t> số</a:t>
            </a:r>
            <a:endParaRPr sz="4000">
              <a:latin typeface="Calibri"/>
              <a:cs typeface="Calibri"/>
            </a:endParaRPr>
          </a:p>
          <a:p>
            <a:pPr marL="12700" algn="just">
              <a:lnSpc>
                <a:spcPct val="100000"/>
              </a:lnSpc>
            </a:pPr>
            <a:r>
              <a:rPr sz="4000">
                <a:solidFill>
                  <a:srgbClr val="2F2925"/>
                </a:solidFill>
                <a:latin typeface="Calibri"/>
                <a:cs typeface="Calibri"/>
              </a:rPr>
              <a:t>câu</a:t>
            </a:r>
            <a:r>
              <a:rPr sz="4000" spc="-45">
                <a:solidFill>
                  <a:srgbClr val="2F2925"/>
                </a:solidFill>
                <a:latin typeface="Calibri"/>
                <a:cs typeface="Calibri"/>
              </a:rPr>
              <a:t> </a:t>
            </a:r>
            <a:r>
              <a:rPr sz="4000">
                <a:solidFill>
                  <a:srgbClr val="2F2925"/>
                </a:solidFill>
                <a:latin typeface="Calibri"/>
                <a:cs typeface="Calibri"/>
              </a:rPr>
              <a:t>hỏi</a:t>
            </a:r>
            <a:r>
              <a:rPr sz="4000" spc="-50">
                <a:solidFill>
                  <a:srgbClr val="2F2925"/>
                </a:solidFill>
                <a:latin typeface="Calibri"/>
                <a:cs typeface="Calibri"/>
              </a:rPr>
              <a:t> </a:t>
            </a:r>
            <a:r>
              <a:rPr sz="4000">
                <a:solidFill>
                  <a:srgbClr val="2F2925"/>
                </a:solidFill>
                <a:latin typeface="Calibri"/>
                <a:cs typeface="Calibri"/>
              </a:rPr>
              <a:t>có</a:t>
            </a:r>
            <a:r>
              <a:rPr sz="4000" spc="-40">
                <a:solidFill>
                  <a:srgbClr val="2F2925"/>
                </a:solidFill>
                <a:latin typeface="Calibri"/>
                <a:cs typeface="Calibri"/>
              </a:rPr>
              <a:t> </a:t>
            </a:r>
            <a:r>
              <a:rPr sz="4000">
                <a:solidFill>
                  <a:srgbClr val="2F2925"/>
                </a:solidFill>
                <a:latin typeface="Calibri"/>
                <a:cs typeface="Calibri"/>
              </a:rPr>
              <a:t>thể</a:t>
            </a:r>
            <a:r>
              <a:rPr sz="4000" spc="-50">
                <a:solidFill>
                  <a:srgbClr val="2F2925"/>
                </a:solidFill>
                <a:latin typeface="Calibri"/>
                <a:cs typeface="Calibri"/>
              </a:rPr>
              <a:t> </a:t>
            </a:r>
            <a:r>
              <a:rPr sz="4000">
                <a:solidFill>
                  <a:srgbClr val="2F2925"/>
                </a:solidFill>
                <a:latin typeface="Calibri"/>
                <a:cs typeface="Calibri"/>
              </a:rPr>
              <a:t>được</a:t>
            </a:r>
            <a:r>
              <a:rPr sz="4000" spc="-30">
                <a:solidFill>
                  <a:srgbClr val="2F2925"/>
                </a:solidFill>
                <a:latin typeface="Calibri"/>
                <a:cs typeface="Calibri"/>
              </a:rPr>
              <a:t> </a:t>
            </a:r>
            <a:r>
              <a:rPr sz="4000">
                <a:solidFill>
                  <a:srgbClr val="2F2925"/>
                </a:solidFill>
                <a:latin typeface="Calibri"/>
                <a:cs typeface="Calibri"/>
              </a:rPr>
              <a:t>trả</a:t>
            </a:r>
            <a:r>
              <a:rPr sz="4000" spc="-50">
                <a:solidFill>
                  <a:srgbClr val="2F2925"/>
                </a:solidFill>
                <a:latin typeface="Calibri"/>
                <a:cs typeface="Calibri"/>
              </a:rPr>
              <a:t> </a:t>
            </a:r>
            <a:r>
              <a:rPr sz="4000">
                <a:solidFill>
                  <a:srgbClr val="2F2925"/>
                </a:solidFill>
                <a:latin typeface="Calibri"/>
                <a:cs typeface="Calibri"/>
              </a:rPr>
              <a:t>lời</a:t>
            </a:r>
            <a:r>
              <a:rPr sz="4000" spc="-55">
                <a:solidFill>
                  <a:srgbClr val="2F2925"/>
                </a:solidFill>
                <a:latin typeface="Calibri"/>
                <a:cs typeface="Calibri"/>
              </a:rPr>
              <a:t> </a:t>
            </a:r>
            <a:r>
              <a:rPr sz="4000">
                <a:solidFill>
                  <a:srgbClr val="2F2925"/>
                </a:solidFill>
                <a:latin typeface="Calibri"/>
                <a:cs typeface="Calibri"/>
              </a:rPr>
              <a:t>bằng</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spc="-10">
                <a:solidFill>
                  <a:srgbClr val="2F2925"/>
                </a:solidFill>
                <a:latin typeface="Calibri"/>
                <a:cs typeface="Calibri"/>
              </a:rPr>
              <a:t>liệu:</a:t>
            </a:r>
            <a:endParaRPr sz="4000">
              <a:latin typeface="Calibri"/>
              <a:cs typeface="Calibri"/>
            </a:endParaRPr>
          </a:p>
          <a:p>
            <a:pPr marL="469900" marR="961390" algn="just">
              <a:lnSpc>
                <a:spcPct val="100000"/>
              </a:lnSpc>
            </a:pPr>
            <a:r>
              <a:rPr lang="vi-VN" sz="4000" spc="-55">
                <a:solidFill>
                  <a:srgbClr val="2F2925"/>
                </a:solidFill>
                <a:latin typeface="Calibri"/>
                <a:cs typeface="Calibri"/>
              </a:rPr>
              <a:t>Question</a:t>
            </a:r>
            <a:r>
              <a:rPr sz="4000" spc="-55">
                <a:solidFill>
                  <a:srgbClr val="2F2925"/>
                </a:solidFill>
                <a:latin typeface="Calibri"/>
                <a:cs typeface="Calibri"/>
              </a:rPr>
              <a:t> </a:t>
            </a:r>
            <a:r>
              <a:rPr sz="4000">
                <a:solidFill>
                  <a:srgbClr val="2F2925"/>
                </a:solidFill>
                <a:latin typeface="Calibri"/>
                <a:cs typeface="Calibri"/>
              </a:rPr>
              <a:t>1:</a:t>
            </a:r>
            <a:r>
              <a:rPr sz="4000" spc="-55">
                <a:solidFill>
                  <a:srgbClr val="2F2925"/>
                </a:solidFill>
                <a:latin typeface="Calibri"/>
                <a:cs typeface="Calibri"/>
              </a:rPr>
              <a:t> </a:t>
            </a:r>
            <a:r>
              <a:rPr lang="en-US" sz="4000">
                <a:solidFill>
                  <a:srgbClr val="2F2925"/>
                </a:solidFill>
                <a:latin typeface="Calibri"/>
                <a:cs typeface="Calibri"/>
              </a:rPr>
              <a:t>Cause of the highest number of deaths in Vietnam from 2000 to 2021</a:t>
            </a:r>
            <a:r>
              <a:rPr sz="4000" spc="-10">
                <a:solidFill>
                  <a:srgbClr val="2F2925"/>
                </a:solidFill>
                <a:latin typeface="Calibri"/>
                <a:cs typeface="Calibri"/>
              </a:rPr>
              <a:t>? </a:t>
            </a:r>
            <a:endParaRPr lang="vi-VN" sz="4000" spc="-10">
              <a:solidFill>
                <a:srgbClr val="2F2925"/>
              </a:solidFill>
              <a:latin typeface="Calibri"/>
              <a:cs typeface="Calibri"/>
            </a:endParaRPr>
          </a:p>
          <a:p>
            <a:pPr marL="469900" marR="961390" algn="just">
              <a:lnSpc>
                <a:spcPct val="100000"/>
              </a:lnSpc>
            </a:pPr>
            <a:r>
              <a:rPr lang="vi-VN" sz="4000" spc="-50">
                <a:solidFill>
                  <a:srgbClr val="2F2925"/>
                </a:solidFill>
                <a:latin typeface="Calibri"/>
                <a:cs typeface="Calibri"/>
              </a:rPr>
              <a:t>Question</a:t>
            </a:r>
            <a:r>
              <a:rPr sz="4000" spc="-50">
                <a:solidFill>
                  <a:srgbClr val="2F2925"/>
                </a:solidFill>
                <a:latin typeface="Calibri"/>
                <a:cs typeface="Calibri"/>
              </a:rPr>
              <a:t> </a:t>
            </a:r>
            <a:r>
              <a:rPr sz="4000">
                <a:solidFill>
                  <a:srgbClr val="2F2925"/>
                </a:solidFill>
                <a:latin typeface="Calibri"/>
                <a:cs typeface="Calibri"/>
              </a:rPr>
              <a:t>2:</a:t>
            </a:r>
            <a:r>
              <a:rPr sz="4000" spc="-50">
                <a:solidFill>
                  <a:srgbClr val="2F2925"/>
                </a:solidFill>
                <a:latin typeface="Calibri"/>
                <a:cs typeface="Calibri"/>
              </a:rPr>
              <a:t> </a:t>
            </a:r>
            <a:r>
              <a:rPr lang="en-US" sz="4000">
                <a:solidFill>
                  <a:srgbClr val="2F2925"/>
                </a:solidFill>
                <a:latin typeface="Calibri"/>
                <a:cs typeface="Calibri"/>
              </a:rPr>
              <a:t>Which country has the highest total number of deaths in 2021?</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3: Which country has the highest total number of deaths due to HIV/AIDS in the last 10 years ?</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4: Which cause of death always accounts for the highest proportion of deaths globally over years?</a:t>
            </a:r>
            <a:endParaRPr lang="vi-VN" sz="4000">
              <a:solidFill>
                <a:srgbClr val="2F2925"/>
              </a:solidFill>
              <a:latin typeface="Calibri"/>
              <a:cs typeface="Calibri"/>
            </a:endParaRPr>
          </a:p>
          <a:p>
            <a:pPr marL="469900" marR="961390" algn="just">
              <a:lnSpc>
                <a:spcPct val="100000"/>
              </a:lnSpc>
            </a:pPr>
            <a:r>
              <a:rPr lang="en-US" sz="4000" spc="-20">
                <a:solidFill>
                  <a:srgbClr val="2F2925"/>
                </a:solidFill>
                <a:latin typeface="Calibri"/>
                <a:cs typeface="Calibri"/>
              </a:rPr>
              <a:t>Question 5: How are mortality rates from infectious diseases distributed?</a:t>
            </a:r>
            <a:endParaRPr sz="40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21</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a:t>
            </a:r>
            <a:r>
              <a:rPr lang="vi-VN" sz="4000">
                <a:solidFill>
                  <a:srgbClr val="2F2925"/>
                </a:solidFill>
                <a:latin typeface="Calibri"/>
                <a:cs typeface="Calibri"/>
              </a:rPr>
              <a:t> câu hỏi trên ta có thể biết được nguyên nhân nào gây tử vong cho trẻ sơ sinh ở Việt Nam là cao nhất, nhờ đó có thể đưa ra các phương pháp phòng tránh và tăng cường các dịch vụ y tế liên quan đến nguyên nhân đó để hỗ trợ kịp thời</a:t>
            </a:r>
            <a:endParaRPr sz="40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22</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ra các quốc gia có CountryName = Viet Nam và tổng hợp dữ liệu theo năm</a:t>
            </a:r>
          </a:p>
        </p:txBody>
      </p:sp>
      <p:pic>
        <p:nvPicPr>
          <p:cNvPr id="7" name="Picture 6">
            <a:extLst>
              <a:ext uri="{FF2B5EF4-FFF2-40B4-BE49-F238E27FC236}">
                <a16:creationId xmlns:a16="http://schemas.microsoft.com/office/drawing/2014/main" id="{A52324C5-F778-6B49-8E0B-EF66B7BF8B59}"/>
              </a:ext>
            </a:extLst>
          </p:cNvPr>
          <p:cNvPicPr>
            <a:picLocks noChangeAspect="1"/>
          </p:cNvPicPr>
          <p:nvPr/>
        </p:nvPicPr>
        <p:blipFill>
          <a:blip r:embed="rId2"/>
          <a:stretch>
            <a:fillRect/>
          </a:stretch>
        </p:blipFill>
        <p:spPr>
          <a:xfrm>
            <a:off x="9027349" y="3359889"/>
            <a:ext cx="8178357" cy="6673191"/>
          </a:xfrm>
          <a:prstGeom prst="rect">
            <a:avLst/>
          </a:prstGeom>
        </p:spPr>
      </p:pic>
    </p:spTree>
    <p:extLst>
      <p:ext uri="{BB962C8B-B14F-4D97-AF65-F5344CB8AC3E}">
        <p14:creationId xmlns:p14="http://schemas.microsoft.com/office/powerpoint/2010/main" val="425660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23</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cho từng nguyên nhân</a:t>
            </a:r>
          </a:p>
        </p:txBody>
      </p:sp>
      <p:pic>
        <p:nvPicPr>
          <p:cNvPr id="9" name="Picture 8">
            <a:extLst>
              <a:ext uri="{FF2B5EF4-FFF2-40B4-BE49-F238E27FC236}">
                <a16:creationId xmlns:a16="http://schemas.microsoft.com/office/drawing/2014/main" id="{C4C1AA39-B243-B107-FA83-62236DDD3F44}"/>
              </a:ext>
            </a:extLst>
          </p:cNvPr>
          <p:cNvPicPr>
            <a:picLocks noChangeAspect="1"/>
          </p:cNvPicPr>
          <p:nvPr/>
        </p:nvPicPr>
        <p:blipFill>
          <a:blip r:embed="rId2"/>
          <a:stretch>
            <a:fillRect/>
          </a:stretch>
        </p:blipFill>
        <p:spPr>
          <a:xfrm>
            <a:off x="2971800" y="5221277"/>
            <a:ext cx="9280473" cy="2943529"/>
          </a:xfrm>
          <a:prstGeom prst="rect">
            <a:avLst/>
          </a:prstGeom>
        </p:spPr>
      </p:pic>
    </p:spTree>
    <p:extLst>
      <p:ext uri="{BB962C8B-B14F-4D97-AF65-F5344CB8AC3E}">
        <p14:creationId xmlns:p14="http://schemas.microsoft.com/office/powerpoint/2010/main" val="232842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24</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152AD863-E381-1F92-9D6C-E49490463AA4}"/>
              </a:ext>
            </a:extLst>
          </p:cNvPr>
          <p:cNvPicPr>
            <a:picLocks noChangeAspect="1"/>
          </p:cNvPicPr>
          <p:nvPr/>
        </p:nvPicPr>
        <p:blipFill>
          <a:blip r:embed="rId2"/>
          <a:stretch>
            <a:fillRect/>
          </a:stretch>
        </p:blipFill>
        <p:spPr>
          <a:xfrm>
            <a:off x="9396337" y="3325674"/>
            <a:ext cx="6377063" cy="6448600"/>
          </a:xfrm>
          <a:prstGeom prst="rect">
            <a:avLst/>
          </a:prstGeom>
        </p:spPr>
      </p:pic>
    </p:spTree>
    <p:extLst>
      <p:ext uri="{BB962C8B-B14F-4D97-AF65-F5344CB8AC3E}">
        <p14:creationId xmlns:p14="http://schemas.microsoft.com/office/powerpoint/2010/main" val="75762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25</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2000 đến 2021 thì nguyên nhân cao nhất gây tử vong ở trẻ sơ sinh tại Việt Nam đó là Prematurity(sinh non), nguyên nhân là do thai phụ không được chăm sóc đầy đủ trước sinh, đời sống kinh tế thấp, kèm theo vấn đề về thể chất như suy dinh dưỡng, không tăng cân, thai phụ lao động nặng nhọc thời kỳ mang thai.</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để cải thiện tình trạng sinh non ở Việt Nam là tăng cường chăm sóc sức khỏe mẹ và trẻ em,nâng cao nhận thức về sức khỏe sinh sản và tăng cường hỗ trợ xã hội và kinh tế   </a:t>
            </a:r>
            <a:endParaRPr sz="4000" i="1">
              <a:latin typeface="Calibri"/>
              <a:cs typeface="Calibri"/>
            </a:endParaRPr>
          </a:p>
        </p:txBody>
      </p:sp>
    </p:spTree>
    <p:extLst>
      <p:ext uri="{BB962C8B-B14F-4D97-AF65-F5344CB8AC3E}">
        <p14:creationId xmlns:p14="http://schemas.microsoft.com/office/powerpoint/2010/main" val="729600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26</a:t>
            </a:fld>
            <a:endParaRPr spc="-25"/>
          </a:p>
        </p:txBody>
      </p:sp>
      <p:sp>
        <p:nvSpPr>
          <p:cNvPr id="3" name="object 3"/>
          <p:cNvSpPr txBox="1"/>
          <p:nvPr/>
        </p:nvSpPr>
        <p:spPr>
          <a:xfrm>
            <a:off x="1217612" y="4533900"/>
            <a:ext cx="16284575" cy="185884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 câu hỏi này ta có thể biết được quốc gia nào có tổng số trẻ em tử sơ sinh tử vong nhiều nhất vào năm 2021 từ đó có thể đoán được trình độ phát triển y tế của quốc gia này vào thời điểm đó</a:t>
            </a:r>
            <a:endParaRPr sz="4000">
              <a:latin typeface="Calibri"/>
              <a:cs typeface="Calibri"/>
            </a:endParaRPr>
          </a:p>
        </p:txBody>
      </p:sp>
    </p:spTree>
    <p:extLst>
      <p:ext uri="{BB962C8B-B14F-4D97-AF65-F5344CB8AC3E}">
        <p14:creationId xmlns:p14="http://schemas.microsoft.com/office/powerpoint/2010/main" val="4243730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27</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theo năm và tính Total Deaths</a:t>
            </a:r>
          </a:p>
        </p:txBody>
      </p:sp>
    </p:spTree>
    <p:extLst>
      <p:ext uri="{BB962C8B-B14F-4D97-AF65-F5344CB8AC3E}">
        <p14:creationId xmlns:p14="http://schemas.microsoft.com/office/powerpoint/2010/main" val="4193146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28</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Sắp xếp lại vị trí các cột để dễ quan sát và lấy ra 5 quốc gia có Total Deaths cao nhất</a:t>
            </a:r>
          </a:p>
        </p:txBody>
      </p:sp>
      <p:pic>
        <p:nvPicPr>
          <p:cNvPr id="7" name="Picture 6">
            <a:extLst>
              <a:ext uri="{FF2B5EF4-FFF2-40B4-BE49-F238E27FC236}">
                <a16:creationId xmlns:a16="http://schemas.microsoft.com/office/drawing/2014/main" id="{21C30695-113D-E256-6CE1-5FCB3C10564A}"/>
              </a:ext>
            </a:extLst>
          </p:cNvPr>
          <p:cNvPicPr>
            <a:picLocks noChangeAspect="1"/>
          </p:cNvPicPr>
          <p:nvPr/>
        </p:nvPicPr>
        <p:blipFill>
          <a:blip r:embed="rId2"/>
          <a:stretch>
            <a:fillRect/>
          </a:stretch>
        </p:blipFill>
        <p:spPr>
          <a:xfrm>
            <a:off x="2819400" y="6311756"/>
            <a:ext cx="11017090" cy="3860944"/>
          </a:xfrm>
          <a:prstGeom prst="rect">
            <a:avLst/>
          </a:prstGeom>
        </p:spPr>
      </p:pic>
    </p:spTree>
    <p:extLst>
      <p:ext uri="{BB962C8B-B14F-4D97-AF65-F5344CB8AC3E}">
        <p14:creationId xmlns:p14="http://schemas.microsoft.com/office/powerpoint/2010/main" val="1346286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29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868562"/>
            <a:ext cx="4504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9F30B818-260B-9E0D-31B0-1FA9C9470ECD}"/>
              </a:ext>
            </a:extLst>
          </p:cNvPr>
          <p:cNvPicPr>
            <a:picLocks noChangeAspect="1"/>
          </p:cNvPicPr>
          <p:nvPr/>
        </p:nvPicPr>
        <p:blipFill>
          <a:blip r:embed="rId2"/>
          <a:stretch>
            <a:fillRect/>
          </a:stretch>
        </p:blipFill>
        <p:spPr>
          <a:xfrm>
            <a:off x="8839200" y="3953200"/>
            <a:ext cx="8245672" cy="5825837"/>
          </a:xfrm>
          <a:prstGeom prst="rect">
            <a:avLst/>
          </a:prstGeom>
        </p:spPr>
      </p:pic>
    </p:spTree>
    <p:extLst>
      <p:ext uri="{BB962C8B-B14F-4D97-AF65-F5344CB8AC3E}">
        <p14:creationId xmlns:p14="http://schemas.microsoft.com/office/powerpoint/2010/main" val="289084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881869" y="0"/>
            <a:ext cx="8418830" cy="9837420"/>
            <a:chOff x="9881869" y="0"/>
            <a:chExt cx="8418830" cy="9837420"/>
          </a:xfrm>
        </p:grpSpPr>
        <p:sp>
          <p:nvSpPr>
            <p:cNvPr id="3" name="object 3"/>
            <p:cNvSpPr/>
            <p:nvPr/>
          </p:nvSpPr>
          <p:spPr>
            <a:xfrm>
              <a:off x="9894570" y="0"/>
              <a:ext cx="8393430" cy="9824720"/>
            </a:xfrm>
            <a:custGeom>
              <a:avLst/>
              <a:gdLst/>
              <a:ahLst/>
              <a:cxnLst/>
              <a:rect l="l" t="t" r="r" b="b"/>
              <a:pathLst>
                <a:path w="8393430" h="9824720">
                  <a:moveTo>
                    <a:pt x="8393430" y="655066"/>
                  </a:moveTo>
                  <a:lnTo>
                    <a:pt x="7908747" y="655066"/>
                  </a:lnTo>
                  <a:lnTo>
                    <a:pt x="7917104" y="631799"/>
                  </a:lnTo>
                  <a:lnTo>
                    <a:pt x="7934211" y="584949"/>
                  </a:lnTo>
                  <a:lnTo>
                    <a:pt x="7951825" y="537425"/>
                  </a:lnTo>
                  <a:lnTo>
                    <a:pt x="7969898" y="489229"/>
                  </a:lnTo>
                  <a:lnTo>
                    <a:pt x="7988376" y="440347"/>
                  </a:lnTo>
                  <a:lnTo>
                    <a:pt x="8007223" y="390779"/>
                  </a:lnTo>
                  <a:lnTo>
                    <a:pt x="8042910" y="296164"/>
                  </a:lnTo>
                  <a:lnTo>
                    <a:pt x="8060855" y="248285"/>
                  </a:lnTo>
                  <a:lnTo>
                    <a:pt x="8078775" y="200075"/>
                  </a:lnTo>
                  <a:lnTo>
                    <a:pt x="8096631" y="151561"/>
                  </a:lnTo>
                  <a:lnTo>
                    <a:pt x="8114347" y="102755"/>
                  </a:lnTo>
                  <a:lnTo>
                    <a:pt x="8131873" y="53695"/>
                  </a:lnTo>
                  <a:lnTo>
                    <a:pt x="8149145" y="4406"/>
                  </a:lnTo>
                  <a:lnTo>
                    <a:pt x="8150657" y="0"/>
                  </a:lnTo>
                  <a:lnTo>
                    <a:pt x="8059991" y="0"/>
                  </a:lnTo>
                  <a:lnTo>
                    <a:pt x="8050962" y="25692"/>
                  </a:lnTo>
                  <a:lnTo>
                    <a:pt x="8033791" y="73685"/>
                  </a:lnTo>
                  <a:lnTo>
                    <a:pt x="8016430" y="121462"/>
                  </a:lnTo>
                  <a:lnTo>
                    <a:pt x="7998942" y="168960"/>
                  </a:lnTo>
                  <a:lnTo>
                    <a:pt x="7981391" y="216166"/>
                  </a:lnTo>
                  <a:lnTo>
                    <a:pt x="7963814" y="263055"/>
                  </a:lnTo>
                  <a:lnTo>
                    <a:pt x="7891500" y="454837"/>
                  </a:lnTo>
                  <a:lnTo>
                    <a:pt x="7873314" y="503428"/>
                  </a:lnTo>
                  <a:lnTo>
                    <a:pt x="7855534" y="551370"/>
                  </a:lnTo>
                  <a:lnTo>
                    <a:pt x="7838211" y="598678"/>
                  </a:lnTo>
                  <a:lnTo>
                    <a:pt x="7821396" y="645337"/>
                  </a:lnTo>
                  <a:lnTo>
                    <a:pt x="7817955" y="655066"/>
                  </a:lnTo>
                  <a:lnTo>
                    <a:pt x="3774186" y="655066"/>
                  </a:lnTo>
                  <a:lnTo>
                    <a:pt x="3726688" y="667766"/>
                  </a:lnTo>
                  <a:lnTo>
                    <a:pt x="3632162" y="667766"/>
                  </a:lnTo>
                  <a:lnTo>
                    <a:pt x="3585133" y="680466"/>
                  </a:lnTo>
                  <a:lnTo>
                    <a:pt x="3538270" y="680466"/>
                  </a:lnTo>
                  <a:lnTo>
                    <a:pt x="3491573" y="693166"/>
                  </a:lnTo>
                  <a:lnTo>
                    <a:pt x="3445040" y="693166"/>
                  </a:lnTo>
                  <a:lnTo>
                    <a:pt x="3398685" y="705866"/>
                  </a:lnTo>
                  <a:lnTo>
                    <a:pt x="3352508" y="705866"/>
                  </a:lnTo>
                  <a:lnTo>
                    <a:pt x="3215055" y="743966"/>
                  </a:lnTo>
                  <a:lnTo>
                    <a:pt x="3169602" y="743966"/>
                  </a:lnTo>
                  <a:lnTo>
                    <a:pt x="2726156" y="870966"/>
                  </a:lnTo>
                  <a:lnTo>
                    <a:pt x="2682976" y="896366"/>
                  </a:lnTo>
                  <a:lnTo>
                    <a:pt x="2554821" y="934466"/>
                  </a:lnTo>
                  <a:lnTo>
                    <a:pt x="2512568" y="959866"/>
                  </a:lnTo>
                  <a:lnTo>
                    <a:pt x="2470556" y="972566"/>
                  </a:lnTo>
                  <a:lnTo>
                    <a:pt x="2428773" y="997966"/>
                  </a:lnTo>
                  <a:lnTo>
                    <a:pt x="2345969" y="1023366"/>
                  </a:lnTo>
                  <a:lnTo>
                    <a:pt x="2264143" y="1074166"/>
                  </a:lnTo>
                  <a:lnTo>
                    <a:pt x="2223630" y="1086866"/>
                  </a:lnTo>
                  <a:lnTo>
                    <a:pt x="2183358" y="1112266"/>
                  </a:lnTo>
                  <a:lnTo>
                    <a:pt x="2143353" y="1124966"/>
                  </a:lnTo>
                  <a:lnTo>
                    <a:pt x="2024964" y="1201166"/>
                  </a:lnTo>
                  <a:lnTo>
                    <a:pt x="1986038" y="1213866"/>
                  </a:lnTo>
                  <a:lnTo>
                    <a:pt x="1909038" y="1264666"/>
                  </a:lnTo>
                  <a:lnTo>
                    <a:pt x="1795678" y="1340866"/>
                  </a:lnTo>
                  <a:lnTo>
                    <a:pt x="1684959" y="1417066"/>
                  </a:lnTo>
                  <a:lnTo>
                    <a:pt x="1576971" y="1493266"/>
                  </a:lnTo>
                  <a:lnTo>
                    <a:pt x="1541602" y="1531366"/>
                  </a:lnTo>
                  <a:lnTo>
                    <a:pt x="1506537" y="1556766"/>
                  </a:lnTo>
                  <a:lnTo>
                    <a:pt x="1437373" y="1607566"/>
                  </a:lnTo>
                  <a:lnTo>
                    <a:pt x="1403286" y="1645666"/>
                  </a:lnTo>
                  <a:lnTo>
                    <a:pt x="1336078" y="1696466"/>
                  </a:lnTo>
                  <a:lnTo>
                    <a:pt x="1302981" y="1734566"/>
                  </a:lnTo>
                  <a:lnTo>
                    <a:pt x="1270215" y="1759966"/>
                  </a:lnTo>
                  <a:lnTo>
                    <a:pt x="1237792" y="1798066"/>
                  </a:lnTo>
                  <a:lnTo>
                    <a:pt x="1205712" y="1823466"/>
                  </a:lnTo>
                  <a:lnTo>
                    <a:pt x="1173988" y="1861566"/>
                  </a:lnTo>
                  <a:lnTo>
                    <a:pt x="1142606" y="1886966"/>
                  </a:lnTo>
                  <a:lnTo>
                    <a:pt x="1111580" y="1925066"/>
                  </a:lnTo>
                  <a:lnTo>
                    <a:pt x="1080897" y="1950466"/>
                  </a:lnTo>
                  <a:lnTo>
                    <a:pt x="1050594" y="1988566"/>
                  </a:lnTo>
                  <a:lnTo>
                    <a:pt x="1020635" y="2013966"/>
                  </a:lnTo>
                  <a:lnTo>
                    <a:pt x="991057" y="2052066"/>
                  </a:lnTo>
                  <a:lnTo>
                    <a:pt x="961834" y="2090166"/>
                  </a:lnTo>
                  <a:lnTo>
                    <a:pt x="932992" y="2128266"/>
                  </a:lnTo>
                  <a:lnTo>
                    <a:pt x="904519" y="2153666"/>
                  </a:lnTo>
                  <a:lnTo>
                    <a:pt x="876427" y="2191766"/>
                  </a:lnTo>
                  <a:lnTo>
                    <a:pt x="848715" y="2229866"/>
                  </a:lnTo>
                  <a:lnTo>
                    <a:pt x="821385" y="2267966"/>
                  </a:lnTo>
                  <a:lnTo>
                    <a:pt x="794448" y="2293366"/>
                  </a:lnTo>
                  <a:lnTo>
                    <a:pt x="767892" y="2331466"/>
                  </a:lnTo>
                  <a:lnTo>
                    <a:pt x="741743" y="2369566"/>
                  </a:lnTo>
                  <a:lnTo>
                    <a:pt x="715987" y="2407666"/>
                  </a:lnTo>
                  <a:lnTo>
                    <a:pt x="690626" y="2445766"/>
                  </a:lnTo>
                  <a:lnTo>
                    <a:pt x="665670" y="2483866"/>
                  </a:lnTo>
                  <a:lnTo>
                    <a:pt x="641108" y="2521966"/>
                  </a:lnTo>
                  <a:lnTo>
                    <a:pt x="616966" y="2560066"/>
                  </a:lnTo>
                  <a:lnTo>
                    <a:pt x="593242" y="2598166"/>
                  </a:lnTo>
                  <a:lnTo>
                    <a:pt x="569925" y="2636266"/>
                  </a:lnTo>
                  <a:lnTo>
                    <a:pt x="547027" y="2674366"/>
                  </a:lnTo>
                  <a:lnTo>
                    <a:pt x="524560" y="2712466"/>
                  </a:lnTo>
                  <a:lnTo>
                    <a:pt x="502500" y="2750566"/>
                  </a:lnTo>
                  <a:lnTo>
                    <a:pt x="480885" y="2788666"/>
                  </a:lnTo>
                  <a:lnTo>
                    <a:pt x="459689" y="2839466"/>
                  </a:lnTo>
                  <a:lnTo>
                    <a:pt x="438937" y="2877566"/>
                  </a:lnTo>
                  <a:lnTo>
                    <a:pt x="418617" y="2915666"/>
                  </a:lnTo>
                  <a:lnTo>
                    <a:pt x="398741" y="2953766"/>
                  </a:lnTo>
                  <a:lnTo>
                    <a:pt x="379298" y="2991866"/>
                  </a:lnTo>
                  <a:lnTo>
                    <a:pt x="360311" y="3042666"/>
                  </a:lnTo>
                  <a:lnTo>
                    <a:pt x="341769" y="3080766"/>
                  </a:lnTo>
                  <a:lnTo>
                    <a:pt x="323684" y="3118866"/>
                  </a:lnTo>
                  <a:lnTo>
                    <a:pt x="306044" y="3156966"/>
                  </a:lnTo>
                  <a:lnTo>
                    <a:pt x="288874" y="3207766"/>
                  </a:lnTo>
                  <a:lnTo>
                    <a:pt x="272161" y="3245866"/>
                  </a:lnTo>
                  <a:lnTo>
                    <a:pt x="255917" y="3296666"/>
                  </a:lnTo>
                  <a:lnTo>
                    <a:pt x="240144" y="3334766"/>
                  </a:lnTo>
                  <a:lnTo>
                    <a:pt x="224828" y="3372866"/>
                  </a:lnTo>
                  <a:lnTo>
                    <a:pt x="210007" y="3423666"/>
                  </a:lnTo>
                  <a:lnTo>
                    <a:pt x="195643" y="3461766"/>
                  </a:lnTo>
                  <a:lnTo>
                    <a:pt x="181775" y="3512566"/>
                  </a:lnTo>
                  <a:lnTo>
                    <a:pt x="168389" y="3550666"/>
                  </a:lnTo>
                  <a:lnTo>
                    <a:pt x="155486" y="3601466"/>
                  </a:lnTo>
                  <a:lnTo>
                    <a:pt x="143065" y="3639578"/>
                  </a:lnTo>
                  <a:lnTo>
                    <a:pt x="131152" y="3690378"/>
                  </a:lnTo>
                  <a:lnTo>
                    <a:pt x="119722" y="3728478"/>
                  </a:lnTo>
                  <a:lnTo>
                    <a:pt x="108800" y="3779278"/>
                  </a:lnTo>
                  <a:lnTo>
                    <a:pt x="98386" y="3817366"/>
                  </a:lnTo>
                  <a:lnTo>
                    <a:pt x="88468" y="3868166"/>
                  </a:lnTo>
                  <a:lnTo>
                    <a:pt x="79057" y="3906266"/>
                  </a:lnTo>
                  <a:lnTo>
                    <a:pt x="70167" y="3957066"/>
                  </a:lnTo>
                  <a:lnTo>
                    <a:pt x="61785" y="4007866"/>
                  </a:lnTo>
                  <a:lnTo>
                    <a:pt x="53924" y="4045966"/>
                  </a:lnTo>
                  <a:lnTo>
                    <a:pt x="46583" y="4096766"/>
                  </a:lnTo>
                  <a:lnTo>
                    <a:pt x="39763" y="4147566"/>
                  </a:lnTo>
                  <a:lnTo>
                    <a:pt x="33477" y="4185666"/>
                  </a:lnTo>
                  <a:lnTo>
                    <a:pt x="27711" y="4236466"/>
                  </a:lnTo>
                  <a:lnTo>
                    <a:pt x="22491" y="4287266"/>
                  </a:lnTo>
                  <a:lnTo>
                    <a:pt x="17805" y="4325366"/>
                  </a:lnTo>
                  <a:lnTo>
                    <a:pt x="13652" y="4376166"/>
                  </a:lnTo>
                  <a:lnTo>
                    <a:pt x="10045" y="4426966"/>
                  </a:lnTo>
                  <a:lnTo>
                    <a:pt x="6985" y="4477766"/>
                  </a:lnTo>
                  <a:lnTo>
                    <a:pt x="4483" y="4515866"/>
                  </a:lnTo>
                  <a:lnTo>
                    <a:pt x="2527" y="4566666"/>
                  </a:lnTo>
                  <a:lnTo>
                    <a:pt x="1117" y="4617466"/>
                  </a:lnTo>
                  <a:lnTo>
                    <a:pt x="279" y="4668266"/>
                  </a:lnTo>
                  <a:lnTo>
                    <a:pt x="0" y="4706366"/>
                  </a:lnTo>
                  <a:lnTo>
                    <a:pt x="0" y="5773166"/>
                  </a:lnTo>
                  <a:lnTo>
                    <a:pt x="279" y="5811266"/>
                  </a:lnTo>
                  <a:lnTo>
                    <a:pt x="1117" y="5862066"/>
                  </a:lnTo>
                  <a:lnTo>
                    <a:pt x="2527" y="5912866"/>
                  </a:lnTo>
                  <a:lnTo>
                    <a:pt x="4483" y="5963666"/>
                  </a:lnTo>
                  <a:lnTo>
                    <a:pt x="6985" y="6014466"/>
                  </a:lnTo>
                  <a:lnTo>
                    <a:pt x="10045" y="6052566"/>
                  </a:lnTo>
                  <a:lnTo>
                    <a:pt x="13652" y="6103366"/>
                  </a:lnTo>
                  <a:lnTo>
                    <a:pt x="17805" y="6154166"/>
                  </a:lnTo>
                  <a:lnTo>
                    <a:pt x="22491" y="6192266"/>
                  </a:lnTo>
                  <a:lnTo>
                    <a:pt x="27711" y="6243066"/>
                  </a:lnTo>
                  <a:lnTo>
                    <a:pt x="33477" y="6293866"/>
                  </a:lnTo>
                  <a:lnTo>
                    <a:pt x="39763" y="6344666"/>
                  </a:lnTo>
                  <a:lnTo>
                    <a:pt x="46583" y="6382766"/>
                  </a:lnTo>
                  <a:lnTo>
                    <a:pt x="53924" y="6433566"/>
                  </a:lnTo>
                  <a:lnTo>
                    <a:pt x="61785" y="6484366"/>
                  </a:lnTo>
                  <a:lnTo>
                    <a:pt x="70167" y="6522466"/>
                  </a:lnTo>
                  <a:lnTo>
                    <a:pt x="79057" y="6573266"/>
                  </a:lnTo>
                  <a:lnTo>
                    <a:pt x="88468" y="6611366"/>
                  </a:lnTo>
                  <a:lnTo>
                    <a:pt x="98386" y="6662166"/>
                  </a:lnTo>
                  <a:lnTo>
                    <a:pt x="108800" y="6700266"/>
                  </a:lnTo>
                  <a:lnTo>
                    <a:pt x="119722" y="6751066"/>
                  </a:lnTo>
                  <a:lnTo>
                    <a:pt x="131152" y="6801866"/>
                  </a:lnTo>
                  <a:lnTo>
                    <a:pt x="143065" y="6839966"/>
                  </a:lnTo>
                  <a:lnTo>
                    <a:pt x="155486" y="6890766"/>
                  </a:lnTo>
                  <a:lnTo>
                    <a:pt x="168389" y="6928866"/>
                  </a:lnTo>
                  <a:lnTo>
                    <a:pt x="181775" y="6979666"/>
                  </a:lnTo>
                  <a:lnTo>
                    <a:pt x="195643" y="7017766"/>
                  </a:lnTo>
                  <a:lnTo>
                    <a:pt x="210007" y="7055866"/>
                  </a:lnTo>
                  <a:lnTo>
                    <a:pt x="224828" y="7106666"/>
                  </a:lnTo>
                  <a:lnTo>
                    <a:pt x="240144" y="7144766"/>
                  </a:lnTo>
                  <a:lnTo>
                    <a:pt x="255917" y="7195566"/>
                  </a:lnTo>
                  <a:lnTo>
                    <a:pt x="272161" y="7233666"/>
                  </a:lnTo>
                  <a:lnTo>
                    <a:pt x="288874" y="7271766"/>
                  </a:lnTo>
                  <a:lnTo>
                    <a:pt x="306044" y="7322566"/>
                  </a:lnTo>
                  <a:lnTo>
                    <a:pt x="323684" y="7360666"/>
                  </a:lnTo>
                  <a:lnTo>
                    <a:pt x="341769" y="7398766"/>
                  </a:lnTo>
                  <a:lnTo>
                    <a:pt x="360311" y="7449566"/>
                  </a:lnTo>
                  <a:lnTo>
                    <a:pt x="379298" y="7487666"/>
                  </a:lnTo>
                  <a:lnTo>
                    <a:pt x="398741" y="7525766"/>
                  </a:lnTo>
                  <a:lnTo>
                    <a:pt x="418617" y="7563866"/>
                  </a:lnTo>
                  <a:lnTo>
                    <a:pt x="438937" y="7601966"/>
                  </a:lnTo>
                  <a:lnTo>
                    <a:pt x="459689" y="7652766"/>
                  </a:lnTo>
                  <a:lnTo>
                    <a:pt x="480885" y="7690866"/>
                  </a:lnTo>
                  <a:lnTo>
                    <a:pt x="502500" y="7728966"/>
                  </a:lnTo>
                  <a:lnTo>
                    <a:pt x="524560" y="7767066"/>
                  </a:lnTo>
                  <a:lnTo>
                    <a:pt x="547027" y="7805166"/>
                  </a:lnTo>
                  <a:lnTo>
                    <a:pt x="569925" y="7843266"/>
                  </a:lnTo>
                  <a:lnTo>
                    <a:pt x="593242" y="7881366"/>
                  </a:lnTo>
                  <a:lnTo>
                    <a:pt x="616966" y="7919466"/>
                  </a:lnTo>
                  <a:lnTo>
                    <a:pt x="641108" y="7957566"/>
                  </a:lnTo>
                  <a:lnTo>
                    <a:pt x="665670" y="7995666"/>
                  </a:lnTo>
                  <a:lnTo>
                    <a:pt x="690626" y="8033766"/>
                  </a:lnTo>
                  <a:lnTo>
                    <a:pt x="715987" y="8071866"/>
                  </a:lnTo>
                  <a:lnTo>
                    <a:pt x="741743" y="8109966"/>
                  </a:lnTo>
                  <a:lnTo>
                    <a:pt x="767892" y="8148066"/>
                  </a:lnTo>
                  <a:lnTo>
                    <a:pt x="794448" y="8186166"/>
                  </a:lnTo>
                  <a:lnTo>
                    <a:pt x="821385" y="8224266"/>
                  </a:lnTo>
                  <a:lnTo>
                    <a:pt x="848715" y="8249666"/>
                  </a:lnTo>
                  <a:lnTo>
                    <a:pt x="876427" y="8287766"/>
                  </a:lnTo>
                  <a:lnTo>
                    <a:pt x="904519" y="8325866"/>
                  </a:lnTo>
                  <a:lnTo>
                    <a:pt x="932992" y="8363966"/>
                  </a:lnTo>
                  <a:lnTo>
                    <a:pt x="961834" y="8389366"/>
                  </a:lnTo>
                  <a:lnTo>
                    <a:pt x="991057" y="8427466"/>
                  </a:lnTo>
                  <a:lnTo>
                    <a:pt x="1020635" y="8465566"/>
                  </a:lnTo>
                  <a:lnTo>
                    <a:pt x="1050594" y="8490966"/>
                  </a:lnTo>
                  <a:lnTo>
                    <a:pt x="1080897" y="8529066"/>
                  </a:lnTo>
                  <a:lnTo>
                    <a:pt x="1111580" y="8554466"/>
                  </a:lnTo>
                  <a:lnTo>
                    <a:pt x="1142606" y="8592566"/>
                  </a:lnTo>
                  <a:lnTo>
                    <a:pt x="1173988" y="8630666"/>
                  </a:lnTo>
                  <a:lnTo>
                    <a:pt x="1205712" y="8656066"/>
                  </a:lnTo>
                  <a:lnTo>
                    <a:pt x="1237792" y="8694166"/>
                  </a:lnTo>
                  <a:lnTo>
                    <a:pt x="1302981" y="8744966"/>
                  </a:lnTo>
                  <a:lnTo>
                    <a:pt x="1336078" y="8783066"/>
                  </a:lnTo>
                  <a:lnTo>
                    <a:pt x="1403286" y="8833866"/>
                  </a:lnTo>
                  <a:lnTo>
                    <a:pt x="1437373" y="8871966"/>
                  </a:lnTo>
                  <a:lnTo>
                    <a:pt x="1471790" y="8897366"/>
                  </a:lnTo>
                  <a:lnTo>
                    <a:pt x="1541602" y="8948166"/>
                  </a:lnTo>
                  <a:lnTo>
                    <a:pt x="1576971" y="8986266"/>
                  </a:lnTo>
                  <a:lnTo>
                    <a:pt x="1648650" y="9037066"/>
                  </a:lnTo>
                  <a:lnTo>
                    <a:pt x="1758467" y="9113266"/>
                  </a:lnTo>
                  <a:lnTo>
                    <a:pt x="1870964" y="9189466"/>
                  </a:lnTo>
                  <a:lnTo>
                    <a:pt x="1986038" y="9265666"/>
                  </a:lnTo>
                  <a:lnTo>
                    <a:pt x="2024964" y="9278366"/>
                  </a:lnTo>
                  <a:lnTo>
                    <a:pt x="2143353" y="9354566"/>
                  </a:lnTo>
                  <a:lnTo>
                    <a:pt x="2183358" y="9367266"/>
                  </a:lnTo>
                  <a:lnTo>
                    <a:pt x="2264143" y="9418066"/>
                  </a:lnTo>
                  <a:lnTo>
                    <a:pt x="2304935" y="9430766"/>
                  </a:lnTo>
                  <a:lnTo>
                    <a:pt x="2345969" y="9456166"/>
                  </a:lnTo>
                  <a:lnTo>
                    <a:pt x="2387244" y="9468866"/>
                  </a:lnTo>
                  <a:lnTo>
                    <a:pt x="2428773" y="9494266"/>
                  </a:lnTo>
                  <a:lnTo>
                    <a:pt x="2512568" y="9519666"/>
                  </a:lnTo>
                  <a:lnTo>
                    <a:pt x="2554821" y="9545066"/>
                  </a:lnTo>
                  <a:lnTo>
                    <a:pt x="2640038" y="9570466"/>
                  </a:lnTo>
                  <a:lnTo>
                    <a:pt x="2682976" y="9595866"/>
                  </a:lnTo>
                  <a:lnTo>
                    <a:pt x="3215055" y="9748266"/>
                  </a:lnTo>
                  <a:lnTo>
                    <a:pt x="3260687" y="9748266"/>
                  </a:lnTo>
                  <a:lnTo>
                    <a:pt x="3352508" y="9773666"/>
                  </a:lnTo>
                  <a:lnTo>
                    <a:pt x="3398685" y="9773666"/>
                  </a:lnTo>
                  <a:lnTo>
                    <a:pt x="3445040" y="9786366"/>
                  </a:lnTo>
                  <a:lnTo>
                    <a:pt x="3491573" y="9786366"/>
                  </a:lnTo>
                  <a:lnTo>
                    <a:pt x="3538270" y="9799066"/>
                  </a:lnTo>
                  <a:lnTo>
                    <a:pt x="3585133" y="9799066"/>
                  </a:lnTo>
                  <a:lnTo>
                    <a:pt x="3632162" y="9811766"/>
                  </a:lnTo>
                  <a:lnTo>
                    <a:pt x="3726688" y="9811766"/>
                  </a:lnTo>
                  <a:lnTo>
                    <a:pt x="3774186" y="9824466"/>
                  </a:lnTo>
                  <a:lnTo>
                    <a:pt x="8393430" y="9824479"/>
                  </a:lnTo>
                  <a:lnTo>
                    <a:pt x="8393430" y="2236330"/>
                  </a:lnTo>
                  <a:lnTo>
                    <a:pt x="8393430" y="2089124"/>
                  </a:lnTo>
                  <a:lnTo>
                    <a:pt x="8393430" y="655066"/>
                  </a:lnTo>
                  <a:close/>
                </a:path>
              </a:pathLst>
            </a:custGeom>
            <a:solidFill>
              <a:srgbClr val="2F2925"/>
            </a:solidFill>
          </p:spPr>
          <p:txBody>
            <a:bodyPr wrap="square" lIns="0" tIns="0" rIns="0" bIns="0" rtlCol="0"/>
            <a:lstStyle/>
            <a:p>
              <a:endParaRPr/>
            </a:p>
          </p:txBody>
        </p:sp>
        <p:sp>
          <p:nvSpPr>
            <p:cNvPr id="4" name="object 4"/>
            <p:cNvSpPr/>
            <p:nvPr/>
          </p:nvSpPr>
          <p:spPr>
            <a:xfrm>
              <a:off x="9894569" y="643890"/>
              <a:ext cx="8393430" cy="9180830"/>
            </a:xfrm>
            <a:custGeom>
              <a:avLst/>
              <a:gdLst/>
              <a:ahLst/>
              <a:cxnLst/>
              <a:rect l="l" t="t" r="r" b="b"/>
              <a:pathLst>
                <a:path w="8393430" h="9180830">
                  <a:moveTo>
                    <a:pt x="4062222" y="0"/>
                  </a:moveTo>
                  <a:lnTo>
                    <a:pt x="8393430" y="0"/>
                  </a:lnTo>
                </a:path>
                <a:path w="8393430" h="9180830">
                  <a:moveTo>
                    <a:pt x="8393430" y="9180576"/>
                  </a:moveTo>
                  <a:lnTo>
                    <a:pt x="4062222" y="9180576"/>
                  </a:lnTo>
                  <a:lnTo>
                    <a:pt x="4013868" y="9180294"/>
                  </a:lnTo>
                  <a:lnTo>
                    <a:pt x="3965650" y="9179450"/>
                  </a:lnTo>
                  <a:lnTo>
                    <a:pt x="3917569" y="9178048"/>
                  </a:lnTo>
                  <a:lnTo>
                    <a:pt x="3869630" y="9176090"/>
                  </a:lnTo>
                  <a:lnTo>
                    <a:pt x="3821835" y="9173580"/>
                  </a:lnTo>
                  <a:lnTo>
                    <a:pt x="3774188" y="9170521"/>
                  </a:lnTo>
                  <a:lnTo>
                    <a:pt x="3726691" y="9166916"/>
                  </a:lnTo>
                  <a:lnTo>
                    <a:pt x="3679348" y="9162767"/>
                  </a:lnTo>
                  <a:lnTo>
                    <a:pt x="3632162" y="9158079"/>
                  </a:lnTo>
                  <a:lnTo>
                    <a:pt x="3585136" y="9152854"/>
                  </a:lnTo>
                  <a:lnTo>
                    <a:pt x="3538273" y="9147096"/>
                  </a:lnTo>
                  <a:lnTo>
                    <a:pt x="3491575" y="9140806"/>
                  </a:lnTo>
                  <a:lnTo>
                    <a:pt x="3445048" y="9133990"/>
                  </a:lnTo>
                  <a:lnTo>
                    <a:pt x="3398692" y="9126649"/>
                  </a:lnTo>
                  <a:lnTo>
                    <a:pt x="3352512" y="9118787"/>
                  </a:lnTo>
                  <a:lnTo>
                    <a:pt x="3306511" y="9110406"/>
                  </a:lnTo>
                  <a:lnTo>
                    <a:pt x="3260691" y="9101511"/>
                  </a:lnTo>
                  <a:lnTo>
                    <a:pt x="3215056" y="9092104"/>
                  </a:lnTo>
                  <a:lnTo>
                    <a:pt x="3169609" y="9082188"/>
                  </a:lnTo>
                  <a:lnTo>
                    <a:pt x="3124353" y="9071767"/>
                  </a:lnTo>
                  <a:lnTo>
                    <a:pt x="3079291" y="9060843"/>
                  </a:lnTo>
                  <a:lnTo>
                    <a:pt x="3034427" y="9049419"/>
                  </a:lnTo>
                  <a:lnTo>
                    <a:pt x="2989763" y="9037500"/>
                  </a:lnTo>
                  <a:lnTo>
                    <a:pt x="2945303" y="9025087"/>
                  </a:lnTo>
                  <a:lnTo>
                    <a:pt x="2901049" y="9012184"/>
                  </a:lnTo>
                  <a:lnTo>
                    <a:pt x="2857005" y="8998794"/>
                  </a:lnTo>
                  <a:lnTo>
                    <a:pt x="2813173" y="8984920"/>
                  </a:lnTo>
                  <a:lnTo>
                    <a:pt x="2769558" y="8970566"/>
                  </a:lnTo>
                  <a:lnTo>
                    <a:pt x="2726162" y="8955734"/>
                  </a:lnTo>
                  <a:lnTo>
                    <a:pt x="2682988" y="8940427"/>
                  </a:lnTo>
                  <a:lnTo>
                    <a:pt x="2640039" y="8924649"/>
                  </a:lnTo>
                  <a:lnTo>
                    <a:pt x="2597319" y="8908403"/>
                  </a:lnTo>
                  <a:lnTo>
                    <a:pt x="2554830" y="8891692"/>
                  </a:lnTo>
                  <a:lnTo>
                    <a:pt x="2512576" y="8874519"/>
                  </a:lnTo>
                  <a:lnTo>
                    <a:pt x="2470560" y="8856886"/>
                  </a:lnTo>
                  <a:lnTo>
                    <a:pt x="2428785" y="8838798"/>
                  </a:lnTo>
                  <a:lnTo>
                    <a:pt x="2387253" y="8820257"/>
                  </a:lnTo>
                  <a:lnTo>
                    <a:pt x="2345969" y="8801267"/>
                  </a:lnTo>
                  <a:lnTo>
                    <a:pt x="2304935" y="8781830"/>
                  </a:lnTo>
                  <a:lnTo>
                    <a:pt x="2264155" y="8761950"/>
                  </a:lnTo>
                  <a:lnTo>
                    <a:pt x="2223631" y="8741630"/>
                  </a:lnTo>
                  <a:lnTo>
                    <a:pt x="2183366" y="8720872"/>
                  </a:lnTo>
                  <a:lnTo>
                    <a:pt x="2143364" y="8699681"/>
                  </a:lnTo>
                  <a:lnTo>
                    <a:pt x="2103628" y="8678058"/>
                  </a:lnTo>
                  <a:lnTo>
                    <a:pt x="2064161" y="8656008"/>
                  </a:lnTo>
                  <a:lnTo>
                    <a:pt x="2024966" y="8633533"/>
                  </a:lnTo>
                  <a:lnTo>
                    <a:pt x="1986046" y="8610637"/>
                  </a:lnTo>
                  <a:lnTo>
                    <a:pt x="1947404" y="8587322"/>
                  </a:lnTo>
                  <a:lnTo>
                    <a:pt x="1909044" y="8563592"/>
                  </a:lnTo>
                  <a:lnTo>
                    <a:pt x="1870968" y="8539449"/>
                  </a:lnTo>
                  <a:lnTo>
                    <a:pt x="1833180" y="8514898"/>
                  </a:lnTo>
                  <a:lnTo>
                    <a:pt x="1795682" y="8489940"/>
                  </a:lnTo>
                  <a:lnTo>
                    <a:pt x="1758479" y="8464580"/>
                  </a:lnTo>
                  <a:lnTo>
                    <a:pt x="1721572" y="8438820"/>
                  </a:lnTo>
                  <a:lnTo>
                    <a:pt x="1684965" y="8412663"/>
                  </a:lnTo>
                  <a:lnTo>
                    <a:pt x="1648662" y="8386113"/>
                  </a:lnTo>
                  <a:lnTo>
                    <a:pt x="1612665" y="8359173"/>
                  </a:lnTo>
                  <a:lnTo>
                    <a:pt x="1576977" y="8331845"/>
                  </a:lnTo>
                  <a:lnTo>
                    <a:pt x="1541602" y="8304133"/>
                  </a:lnTo>
                  <a:lnTo>
                    <a:pt x="1506542" y="8276039"/>
                  </a:lnTo>
                  <a:lnTo>
                    <a:pt x="1471802" y="8247568"/>
                  </a:lnTo>
                  <a:lnTo>
                    <a:pt x="1437383" y="8218722"/>
                  </a:lnTo>
                  <a:lnTo>
                    <a:pt x="1403289" y="8189505"/>
                  </a:lnTo>
                  <a:lnTo>
                    <a:pt x="1369523" y="8159918"/>
                  </a:lnTo>
                  <a:lnTo>
                    <a:pt x="1336088" y="8129967"/>
                  </a:lnTo>
                  <a:lnTo>
                    <a:pt x="1302988" y="8099653"/>
                  </a:lnTo>
                  <a:lnTo>
                    <a:pt x="1270225" y="8068979"/>
                  </a:lnTo>
                  <a:lnTo>
                    <a:pt x="1237803" y="8037950"/>
                  </a:lnTo>
                  <a:lnTo>
                    <a:pt x="1205724" y="8006567"/>
                  </a:lnTo>
                  <a:lnTo>
                    <a:pt x="1173993" y="7974834"/>
                  </a:lnTo>
                  <a:lnTo>
                    <a:pt x="1142611" y="7942755"/>
                  </a:lnTo>
                  <a:lnTo>
                    <a:pt x="1111582" y="7910332"/>
                  </a:lnTo>
                  <a:lnTo>
                    <a:pt x="1080909" y="7877569"/>
                  </a:lnTo>
                  <a:lnTo>
                    <a:pt x="1050595" y="7844467"/>
                  </a:lnTo>
                  <a:lnTo>
                    <a:pt x="1020644" y="7811032"/>
                  </a:lnTo>
                  <a:lnTo>
                    <a:pt x="991059" y="7777265"/>
                  </a:lnTo>
                  <a:lnTo>
                    <a:pt x="961841" y="7743171"/>
                  </a:lnTo>
                  <a:lnTo>
                    <a:pt x="932996" y="7708751"/>
                  </a:lnTo>
                  <a:lnTo>
                    <a:pt x="904525" y="7674009"/>
                  </a:lnTo>
                  <a:lnTo>
                    <a:pt x="876433" y="7638949"/>
                  </a:lnTo>
                  <a:lnTo>
                    <a:pt x="848721" y="7603573"/>
                  </a:lnTo>
                  <a:lnTo>
                    <a:pt x="821394" y="7567884"/>
                  </a:lnTo>
                  <a:lnTo>
                    <a:pt x="794454" y="7531886"/>
                  </a:lnTo>
                  <a:lnTo>
                    <a:pt x="767904" y="7495582"/>
                  </a:lnTo>
                  <a:lnTo>
                    <a:pt x="741747" y="7458974"/>
                  </a:lnTo>
                  <a:lnTo>
                    <a:pt x="715988" y="7422066"/>
                  </a:lnTo>
                  <a:lnTo>
                    <a:pt x="690628" y="7384862"/>
                  </a:lnTo>
                  <a:lnTo>
                    <a:pt x="665671" y="7347363"/>
                  </a:lnTo>
                  <a:lnTo>
                    <a:pt x="641120" y="7309574"/>
                  </a:lnTo>
                  <a:lnTo>
                    <a:pt x="616978" y="7271497"/>
                  </a:lnTo>
                  <a:lnTo>
                    <a:pt x="593248" y="7233135"/>
                  </a:lnTo>
                  <a:lnTo>
                    <a:pt x="569933" y="7194492"/>
                  </a:lnTo>
                  <a:lnTo>
                    <a:pt x="547037" y="7155571"/>
                  </a:lnTo>
                  <a:lnTo>
                    <a:pt x="524563" y="7116375"/>
                  </a:lnTo>
                  <a:lnTo>
                    <a:pt x="502513" y="7076906"/>
                  </a:lnTo>
                  <a:lnTo>
                    <a:pt x="480891" y="7037169"/>
                  </a:lnTo>
                  <a:lnTo>
                    <a:pt x="459699" y="6997166"/>
                  </a:lnTo>
                  <a:lnTo>
                    <a:pt x="438942" y="6956900"/>
                  </a:lnTo>
                  <a:lnTo>
                    <a:pt x="418622" y="6916374"/>
                  </a:lnTo>
                  <a:lnTo>
                    <a:pt x="398742" y="6875592"/>
                  </a:lnTo>
                  <a:lnTo>
                    <a:pt x="379305" y="6834557"/>
                  </a:lnTo>
                  <a:lnTo>
                    <a:pt x="360315" y="6793271"/>
                  </a:lnTo>
                  <a:lnTo>
                    <a:pt x="341775" y="6751739"/>
                  </a:lnTo>
                  <a:lnTo>
                    <a:pt x="323687" y="6709962"/>
                  </a:lnTo>
                  <a:lnTo>
                    <a:pt x="306055" y="6667944"/>
                  </a:lnTo>
                  <a:lnTo>
                    <a:pt x="288881" y="6625688"/>
                  </a:lnTo>
                  <a:lnTo>
                    <a:pt x="272170" y="6583198"/>
                  </a:lnTo>
                  <a:lnTo>
                    <a:pt x="255924" y="6540476"/>
                  </a:lnTo>
                  <a:lnTo>
                    <a:pt x="240146" y="6497526"/>
                  </a:lnTo>
                  <a:lnTo>
                    <a:pt x="224840" y="6454350"/>
                  </a:lnTo>
                  <a:lnTo>
                    <a:pt x="210008" y="6410952"/>
                  </a:lnTo>
                  <a:lnTo>
                    <a:pt x="195654" y="6367335"/>
                  </a:lnTo>
                  <a:lnTo>
                    <a:pt x="181780" y="6323502"/>
                  </a:lnTo>
                  <a:lnTo>
                    <a:pt x="168390" y="6279456"/>
                  </a:lnTo>
                  <a:lnTo>
                    <a:pt x="155488" y="6235201"/>
                  </a:lnTo>
                  <a:lnTo>
                    <a:pt x="143075" y="6190738"/>
                  </a:lnTo>
                  <a:lnTo>
                    <a:pt x="131155" y="6146072"/>
                  </a:lnTo>
                  <a:lnTo>
                    <a:pt x="119732" y="6101206"/>
                  </a:lnTo>
                  <a:lnTo>
                    <a:pt x="108808" y="6056142"/>
                  </a:lnTo>
                  <a:lnTo>
                    <a:pt x="98386" y="6010884"/>
                  </a:lnTo>
                  <a:lnTo>
                    <a:pt x="88471" y="5965435"/>
                  </a:lnTo>
                  <a:lnTo>
                    <a:pt x="79064" y="5919798"/>
                  </a:lnTo>
                  <a:lnTo>
                    <a:pt x="70168" y="5873976"/>
                  </a:lnTo>
                  <a:lnTo>
                    <a:pt x="61788" y="5827973"/>
                  </a:lnTo>
                  <a:lnTo>
                    <a:pt x="53926" y="5781791"/>
                  </a:lnTo>
                  <a:lnTo>
                    <a:pt x="46585" y="5735433"/>
                  </a:lnTo>
                  <a:lnTo>
                    <a:pt x="39768" y="5688903"/>
                  </a:lnTo>
                  <a:lnTo>
                    <a:pt x="33479" y="5642203"/>
                  </a:lnTo>
                  <a:lnTo>
                    <a:pt x="27721" y="5595338"/>
                  </a:lnTo>
                  <a:lnTo>
                    <a:pt x="22496" y="5548309"/>
                  </a:lnTo>
                  <a:lnTo>
                    <a:pt x="17807" y="5501120"/>
                  </a:lnTo>
                  <a:lnTo>
                    <a:pt x="13659" y="5453775"/>
                  </a:lnTo>
                  <a:lnTo>
                    <a:pt x="10054" y="5406276"/>
                  </a:lnTo>
                  <a:lnTo>
                    <a:pt x="6995" y="5358626"/>
                  </a:lnTo>
                  <a:lnTo>
                    <a:pt x="4485" y="5310828"/>
                  </a:lnTo>
                  <a:lnTo>
                    <a:pt x="2527" y="5262887"/>
                  </a:lnTo>
                  <a:lnTo>
                    <a:pt x="1125" y="5214804"/>
                  </a:lnTo>
                  <a:lnTo>
                    <a:pt x="281" y="5166583"/>
                  </a:lnTo>
                  <a:lnTo>
                    <a:pt x="0" y="5118226"/>
                  </a:lnTo>
                  <a:lnTo>
                    <a:pt x="0" y="4062348"/>
                  </a:lnTo>
                  <a:lnTo>
                    <a:pt x="281" y="4013992"/>
                  </a:lnTo>
                  <a:lnTo>
                    <a:pt x="1125" y="3965771"/>
                  </a:lnTo>
                  <a:lnTo>
                    <a:pt x="2527" y="3917688"/>
                  </a:lnTo>
                  <a:lnTo>
                    <a:pt x="4485" y="3869747"/>
                  </a:lnTo>
                  <a:lnTo>
                    <a:pt x="6995" y="3821949"/>
                  </a:lnTo>
                  <a:lnTo>
                    <a:pt x="10054" y="3774299"/>
                  </a:lnTo>
                  <a:lnTo>
                    <a:pt x="13659" y="3726800"/>
                  </a:lnTo>
                  <a:lnTo>
                    <a:pt x="17807" y="3679455"/>
                  </a:lnTo>
                  <a:lnTo>
                    <a:pt x="22496" y="3632266"/>
                  </a:lnTo>
                  <a:lnTo>
                    <a:pt x="27721" y="3585237"/>
                  </a:lnTo>
                  <a:lnTo>
                    <a:pt x="33479" y="3538372"/>
                  </a:lnTo>
                  <a:lnTo>
                    <a:pt x="39768" y="3491672"/>
                  </a:lnTo>
                  <a:lnTo>
                    <a:pt x="46585" y="3445142"/>
                  </a:lnTo>
                  <a:lnTo>
                    <a:pt x="53926" y="3398784"/>
                  </a:lnTo>
                  <a:lnTo>
                    <a:pt x="61788" y="3352602"/>
                  </a:lnTo>
                  <a:lnTo>
                    <a:pt x="70168" y="3306599"/>
                  </a:lnTo>
                  <a:lnTo>
                    <a:pt x="79064" y="3260777"/>
                  </a:lnTo>
                  <a:lnTo>
                    <a:pt x="88471" y="3215140"/>
                  </a:lnTo>
                  <a:lnTo>
                    <a:pt x="98386" y="3169691"/>
                  </a:lnTo>
                  <a:lnTo>
                    <a:pt x="108808" y="3124433"/>
                  </a:lnTo>
                  <a:lnTo>
                    <a:pt x="119732" y="3079369"/>
                  </a:lnTo>
                  <a:lnTo>
                    <a:pt x="131155" y="3034503"/>
                  </a:lnTo>
                  <a:lnTo>
                    <a:pt x="143075" y="2989837"/>
                  </a:lnTo>
                  <a:lnTo>
                    <a:pt x="155488" y="2945374"/>
                  </a:lnTo>
                  <a:lnTo>
                    <a:pt x="168390" y="2901119"/>
                  </a:lnTo>
                  <a:lnTo>
                    <a:pt x="181780" y="2857073"/>
                  </a:lnTo>
                  <a:lnTo>
                    <a:pt x="195654" y="2813240"/>
                  </a:lnTo>
                  <a:lnTo>
                    <a:pt x="210008" y="2769623"/>
                  </a:lnTo>
                  <a:lnTo>
                    <a:pt x="224840" y="2726225"/>
                  </a:lnTo>
                  <a:lnTo>
                    <a:pt x="240146" y="2683049"/>
                  </a:lnTo>
                  <a:lnTo>
                    <a:pt x="255924" y="2640099"/>
                  </a:lnTo>
                  <a:lnTo>
                    <a:pt x="272170" y="2597377"/>
                  </a:lnTo>
                  <a:lnTo>
                    <a:pt x="288881" y="2554887"/>
                  </a:lnTo>
                  <a:lnTo>
                    <a:pt x="306055" y="2512631"/>
                  </a:lnTo>
                  <a:lnTo>
                    <a:pt x="323687" y="2470613"/>
                  </a:lnTo>
                  <a:lnTo>
                    <a:pt x="341775" y="2428836"/>
                  </a:lnTo>
                  <a:lnTo>
                    <a:pt x="360315" y="2387304"/>
                  </a:lnTo>
                  <a:lnTo>
                    <a:pt x="379305" y="2346018"/>
                  </a:lnTo>
                  <a:lnTo>
                    <a:pt x="398742" y="2304983"/>
                  </a:lnTo>
                  <a:lnTo>
                    <a:pt x="418622" y="2264201"/>
                  </a:lnTo>
                  <a:lnTo>
                    <a:pt x="438942" y="2223675"/>
                  </a:lnTo>
                  <a:lnTo>
                    <a:pt x="459699" y="2183409"/>
                  </a:lnTo>
                  <a:lnTo>
                    <a:pt x="480891" y="2143406"/>
                  </a:lnTo>
                  <a:lnTo>
                    <a:pt x="502513" y="2103669"/>
                  </a:lnTo>
                  <a:lnTo>
                    <a:pt x="524563" y="2064200"/>
                  </a:lnTo>
                  <a:lnTo>
                    <a:pt x="547037" y="2025004"/>
                  </a:lnTo>
                  <a:lnTo>
                    <a:pt x="569933" y="1986083"/>
                  </a:lnTo>
                  <a:lnTo>
                    <a:pt x="593248" y="1947440"/>
                  </a:lnTo>
                  <a:lnTo>
                    <a:pt x="616978" y="1909078"/>
                  </a:lnTo>
                  <a:lnTo>
                    <a:pt x="641120" y="1871001"/>
                  </a:lnTo>
                  <a:lnTo>
                    <a:pt x="665671" y="1833212"/>
                  </a:lnTo>
                  <a:lnTo>
                    <a:pt x="690628" y="1795713"/>
                  </a:lnTo>
                  <a:lnTo>
                    <a:pt x="715988" y="1758509"/>
                  </a:lnTo>
                  <a:lnTo>
                    <a:pt x="741747" y="1721601"/>
                  </a:lnTo>
                  <a:lnTo>
                    <a:pt x="767904" y="1684993"/>
                  </a:lnTo>
                  <a:lnTo>
                    <a:pt x="794454" y="1648689"/>
                  </a:lnTo>
                  <a:lnTo>
                    <a:pt x="821394" y="1612691"/>
                  </a:lnTo>
                  <a:lnTo>
                    <a:pt x="848721" y="1577002"/>
                  </a:lnTo>
                  <a:lnTo>
                    <a:pt x="876433" y="1541626"/>
                  </a:lnTo>
                  <a:lnTo>
                    <a:pt x="904525" y="1506566"/>
                  </a:lnTo>
                  <a:lnTo>
                    <a:pt x="932996" y="1471824"/>
                  </a:lnTo>
                  <a:lnTo>
                    <a:pt x="961841" y="1437404"/>
                  </a:lnTo>
                  <a:lnTo>
                    <a:pt x="991059" y="1403310"/>
                  </a:lnTo>
                  <a:lnTo>
                    <a:pt x="1020644" y="1369543"/>
                  </a:lnTo>
                  <a:lnTo>
                    <a:pt x="1050595" y="1336108"/>
                  </a:lnTo>
                  <a:lnTo>
                    <a:pt x="1080909" y="1303006"/>
                  </a:lnTo>
                  <a:lnTo>
                    <a:pt x="1111582" y="1270243"/>
                  </a:lnTo>
                  <a:lnTo>
                    <a:pt x="1142611" y="1237820"/>
                  </a:lnTo>
                  <a:lnTo>
                    <a:pt x="1173993" y="1205741"/>
                  </a:lnTo>
                  <a:lnTo>
                    <a:pt x="1205724" y="1174008"/>
                  </a:lnTo>
                  <a:lnTo>
                    <a:pt x="1237803" y="1142625"/>
                  </a:lnTo>
                  <a:lnTo>
                    <a:pt x="1270225" y="1111596"/>
                  </a:lnTo>
                  <a:lnTo>
                    <a:pt x="1302988" y="1080922"/>
                  </a:lnTo>
                  <a:lnTo>
                    <a:pt x="1336088" y="1050608"/>
                  </a:lnTo>
                  <a:lnTo>
                    <a:pt x="1369523" y="1020657"/>
                  </a:lnTo>
                  <a:lnTo>
                    <a:pt x="1403289" y="991070"/>
                  </a:lnTo>
                  <a:lnTo>
                    <a:pt x="1437383" y="961853"/>
                  </a:lnTo>
                  <a:lnTo>
                    <a:pt x="1471802" y="933007"/>
                  </a:lnTo>
                  <a:lnTo>
                    <a:pt x="1506542" y="904536"/>
                  </a:lnTo>
                  <a:lnTo>
                    <a:pt x="1541602" y="876442"/>
                  </a:lnTo>
                  <a:lnTo>
                    <a:pt x="1576977" y="848730"/>
                  </a:lnTo>
                  <a:lnTo>
                    <a:pt x="1612665" y="821402"/>
                  </a:lnTo>
                  <a:lnTo>
                    <a:pt x="1648662" y="794462"/>
                  </a:lnTo>
                  <a:lnTo>
                    <a:pt x="1684965" y="767912"/>
                  </a:lnTo>
                  <a:lnTo>
                    <a:pt x="1721572" y="741755"/>
                  </a:lnTo>
                  <a:lnTo>
                    <a:pt x="1758479" y="715995"/>
                  </a:lnTo>
                  <a:lnTo>
                    <a:pt x="1795682" y="690635"/>
                  </a:lnTo>
                  <a:lnTo>
                    <a:pt x="1833180" y="665677"/>
                  </a:lnTo>
                  <a:lnTo>
                    <a:pt x="1870968" y="641126"/>
                  </a:lnTo>
                  <a:lnTo>
                    <a:pt x="1909044" y="616983"/>
                  </a:lnTo>
                  <a:lnTo>
                    <a:pt x="1947404" y="593253"/>
                  </a:lnTo>
                  <a:lnTo>
                    <a:pt x="1986046" y="569938"/>
                  </a:lnTo>
                  <a:lnTo>
                    <a:pt x="2024966" y="547042"/>
                  </a:lnTo>
                  <a:lnTo>
                    <a:pt x="2064161" y="524567"/>
                  </a:lnTo>
                  <a:lnTo>
                    <a:pt x="2103628" y="502517"/>
                  </a:lnTo>
                  <a:lnTo>
                    <a:pt x="2143364" y="480894"/>
                  </a:lnTo>
                  <a:lnTo>
                    <a:pt x="2183366" y="459703"/>
                  </a:lnTo>
                  <a:lnTo>
                    <a:pt x="2223631" y="438945"/>
                  </a:lnTo>
                  <a:lnTo>
                    <a:pt x="2264155" y="418625"/>
                  </a:lnTo>
                  <a:lnTo>
                    <a:pt x="2304935" y="398745"/>
                  </a:lnTo>
                  <a:lnTo>
                    <a:pt x="2345969" y="379308"/>
                  </a:lnTo>
                  <a:lnTo>
                    <a:pt x="2387253" y="360318"/>
                  </a:lnTo>
                  <a:lnTo>
                    <a:pt x="2428785" y="341777"/>
                  </a:lnTo>
                  <a:lnTo>
                    <a:pt x="2470560" y="323689"/>
                  </a:lnTo>
                  <a:lnTo>
                    <a:pt x="2512576" y="306056"/>
                  </a:lnTo>
                  <a:lnTo>
                    <a:pt x="2554830" y="288883"/>
                  </a:lnTo>
                  <a:lnTo>
                    <a:pt x="2597319" y="272172"/>
                  </a:lnTo>
                  <a:lnTo>
                    <a:pt x="2640039" y="255926"/>
                  </a:lnTo>
                  <a:lnTo>
                    <a:pt x="2682988" y="240148"/>
                  </a:lnTo>
                  <a:lnTo>
                    <a:pt x="2726162" y="224841"/>
                  </a:lnTo>
                  <a:lnTo>
                    <a:pt x="2769558" y="210009"/>
                  </a:lnTo>
                  <a:lnTo>
                    <a:pt x="2813173" y="195655"/>
                  </a:lnTo>
                  <a:lnTo>
                    <a:pt x="2857005" y="181781"/>
                  </a:lnTo>
                  <a:lnTo>
                    <a:pt x="2901049" y="168391"/>
                  </a:lnTo>
                  <a:lnTo>
                    <a:pt x="2945303" y="155488"/>
                  </a:lnTo>
                  <a:lnTo>
                    <a:pt x="2989763" y="143075"/>
                  </a:lnTo>
                  <a:lnTo>
                    <a:pt x="3034427" y="131156"/>
                  </a:lnTo>
                  <a:lnTo>
                    <a:pt x="3079291" y="119732"/>
                  </a:lnTo>
                  <a:lnTo>
                    <a:pt x="3124353" y="108808"/>
                  </a:lnTo>
                  <a:lnTo>
                    <a:pt x="3169609" y="98387"/>
                  </a:lnTo>
                  <a:lnTo>
                    <a:pt x="3215056" y="88471"/>
                  </a:lnTo>
                  <a:lnTo>
                    <a:pt x="3260691" y="79064"/>
                  </a:lnTo>
                  <a:lnTo>
                    <a:pt x="3306511" y="70169"/>
                  </a:lnTo>
                  <a:lnTo>
                    <a:pt x="3352512" y="61788"/>
                  </a:lnTo>
                  <a:lnTo>
                    <a:pt x="3398692" y="53926"/>
                  </a:lnTo>
                  <a:lnTo>
                    <a:pt x="3445048" y="46585"/>
                  </a:lnTo>
                  <a:lnTo>
                    <a:pt x="3491575" y="39769"/>
                  </a:lnTo>
                  <a:lnTo>
                    <a:pt x="3538273" y="33479"/>
                  </a:lnTo>
                  <a:lnTo>
                    <a:pt x="3585136" y="27721"/>
                  </a:lnTo>
                  <a:lnTo>
                    <a:pt x="3632162" y="22496"/>
                  </a:lnTo>
                  <a:lnTo>
                    <a:pt x="3679348" y="17808"/>
                  </a:lnTo>
                  <a:lnTo>
                    <a:pt x="3726691" y="13659"/>
                  </a:lnTo>
                  <a:lnTo>
                    <a:pt x="3774188" y="10054"/>
                  </a:lnTo>
                  <a:lnTo>
                    <a:pt x="3821835" y="6995"/>
                  </a:lnTo>
                  <a:lnTo>
                    <a:pt x="3869630" y="4485"/>
                  </a:lnTo>
                  <a:lnTo>
                    <a:pt x="3917569" y="2527"/>
                  </a:lnTo>
                  <a:lnTo>
                    <a:pt x="3965650" y="1125"/>
                  </a:lnTo>
                  <a:lnTo>
                    <a:pt x="4013868" y="281"/>
                  </a:lnTo>
                  <a:lnTo>
                    <a:pt x="4062222" y="0"/>
                  </a:lnTo>
                </a:path>
              </a:pathLst>
            </a:custGeom>
            <a:ln w="25400">
              <a:solidFill>
                <a:srgbClr val="2F2925"/>
              </a:solidFill>
            </a:ln>
          </p:spPr>
          <p:txBody>
            <a:bodyPr wrap="square" lIns="0" tIns="0" rIns="0" bIns="0" rtlCol="0"/>
            <a:lstStyle/>
            <a:p>
              <a:endParaRPr/>
            </a:p>
          </p:txBody>
        </p:sp>
      </p:grpSp>
      <p:sp>
        <p:nvSpPr>
          <p:cNvPr id="5" name="object 5"/>
          <p:cNvSpPr txBox="1"/>
          <p:nvPr/>
        </p:nvSpPr>
        <p:spPr>
          <a:xfrm>
            <a:off x="12352401" y="3442588"/>
            <a:ext cx="5507990" cy="3530600"/>
          </a:xfrm>
          <a:prstGeom prst="rect">
            <a:avLst/>
          </a:prstGeom>
        </p:spPr>
        <p:txBody>
          <a:bodyPr vert="horz" wrap="square" lIns="0" tIns="12065" rIns="0" bIns="0" rtlCol="0">
            <a:spAutoFit/>
          </a:bodyPr>
          <a:lstStyle/>
          <a:p>
            <a:pPr marR="7620" algn="r">
              <a:lnSpc>
                <a:spcPct val="100000"/>
              </a:lnSpc>
              <a:spcBef>
                <a:spcPts val="95"/>
              </a:spcBef>
            </a:pPr>
            <a:r>
              <a:rPr sz="11500" b="1">
                <a:solidFill>
                  <a:srgbClr val="E7E7E7"/>
                </a:solidFill>
                <a:latin typeface="Calibri"/>
                <a:cs typeface="Calibri"/>
              </a:rPr>
              <a:t>Nội</a:t>
            </a:r>
            <a:r>
              <a:rPr sz="11500" b="1" spc="-170">
                <a:solidFill>
                  <a:srgbClr val="E7E7E7"/>
                </a:solidFill>
                <a:latin typeface="Calibri"/>
                <a:cs typeface="Calibri"/>
              </a:rPr>
              <a:t> </a:t>
            </a:r>
            <a:r>
              <a:rPr sz="11500" b="1" spc="-20">
                <a:solidFill>
                  <a:srgbClr val="E7E7E7"/>
                </a:solidFill>
                <a:latin typeface="Calibri"/>
                <a:cs typeface="Calibri"/>
              </a:rPr>
              <a:t>dung</a:t>
            </a:r>
            <a:endParaRPr sz="11500">
              <a:latin typeface="Calibri"/>
              <a:cs typeface="Calibri"/>
            </a:endParaRPr>
          </a:p>
          <a:p>
            <a:pPr marR="5080" algn="r">
              <a:lnSpc>
                <a:spcPct val="100000"/>
              </a:lnSpc>
              <a:spcBef>
                <a:spcPts val="5"/>
              </a:spcBef>
            </a:pPr>
            <a:r>
              <a:rPr sz="11500" b="1" spc="-10">
                <a:solidFill>
                  <a:srgbClr val="E7E7E7"/>
                </a:solidFill>
                <a:latin typeface="Calibri"/>
                <a:cs typeface="Calibri"/>
              </a:rPr>
              <a:t>chính</a:t>
            </a:r>
            <a:endParaRPr sz="11500">
              <a:latin typeface="Calibri"/>
              <a:cs typeface="Calibri"/>
            </a:endParaRPr>
          </a:p>
        </p:txBody>
      </p:sp>
      <p:grpSp>
        <p:nvGrpSpPr>
          <p:cNvPr id="6" name="object 6"/>
          <p:cNvGrpSpPr/>
          <p:nvPr/>
        </p:nvGrpSpPr>
        <p:grpSpPr>
          <a:xfrm>
            <a:off x="8706866" y="323088"/>
            <a:ext cx="9619615" cy="9899650"/>
            <a:chOff x="8706866" y="323088"/>
            <a:chExt cx="9619615" cy="9899650"/>
          </a:xfrm>
        </p:grpSpPr>
        <p:sp>
          <p:nvSpPr>
            <p:cNvPr id="7" name="object 7"/>
            <p:cNvSpPr/>
            <p:nvPr/>
          </p:nvSpPr>
          <p:spPr>
            <a:xfrm>
              <a:off x="13800201" y="361188"/>
              <a:ext cx="4488180" cy="635"/>
            </a:xfrm>
            <a:custGeom>
              <a:avLst/>
              <a:gdLst/>
              <a:ahLst/>
              <a:cxnLst/>
              <a:rect l="l" t="t" r="r" b="b"/>
              <a:pathLst>
                <a:path w="4488180" h="635">
                  <a:moveTo>
                    <a:pt x="0" y="0"/>
                  </a:moveTo>
                  <a:lnTo>
                    <a:pt x="4481956" y="0"/>
                  </a:lnTo>
                  <a:lnTo>
                    <a:pt x="4487798" y="232"/>
                  </a:lnTo>
                </a:path>
              </a:pathLst>
            </a:custGeom>
            <a:ln w="76200">
              <a:solidFill>
                <a:srgbClr val="2F2925"/>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706866" y="323088"/>
              <a:ext cx="9619234" cy="9899648"/>
            </a:xfrm>
            <a:prstGeom prst="rect">
              <a:avLst/>
            </a:prstGeom>
          </p:spPr>
        </p:pic>
      </p:grpSp>
      <p:sp>
        <p:nvSpPr>
          <p:cNvPr id="9" name="object 9"/>
          <p:cNvSpPr txBox="1"/>
          <p:nvPr/>
        </p:nvSpPr>
        <p:spPr>
          <a:xfrm>
            <a:off x="11234166" y="675259"/>
            <a:ext cx="541020" cy="1245235"/>
          </a:xfrm>
          <a:prstGeom prst="rect">
            <a:avLst/>
          </a:prstGeom>
        </p:spPr>
        <p:txBody>
          <a:bodyPr vert="horz" wrap="square" lIns="0" tIns="12700" rIns="0" bIns="0" rtlCol="0">
            <a:spAutoFit/>
          </a:bodyPr>
          <a:lstStyle/>
          <a:p>
            <a:pPr marL="12700">
              <a:lnSpc>
                <a:spcPct val="100000"/>
              </a:lnSpc>
              <a:spcBef>
                <a:spcPts val="100"/>
              </a:spcBef>
            </a:pPr>
            <a:r>
              <a:rPr sz="8000" b="1" spc="-50">
                <a:solidFill>
                  <a:srgbClr val="2F2925"/>
                </a:solidFill>
                <a:latin typeface="Calibri"/>
                <a:cs typeface="Calibri"/>
              </a:rPr>
              <a:t>1</a:t>
            </a:r>
            <a:endParaRPr sz="80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3</a:t>
            </a:fld>
            <a:endParaRPr spc="-50"/>
          </a:p>
        </p:txBody>
      </p:sp>
      <p:sp>
        <p:nvSpPr>
          <p:cNvPr id="10" name="object 10"/>
          <p:cNvSpPr txBox="1"/>
          <p:nvPr/>
        </p:nvSpPr>
        <p:spPr>
          <a:xfrm>
            <a:off x="9317228" y="481863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11" name="object 11"/>
          <p:cNvSpPr txBox="1"/>
          <p:nvPr/>
        </p:nvSpPr>
        <p:spPr>
          <a:xfrm>
            <a:off x="9819258" y="2432761"/>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2</a:t>
            </a:r>
            <a:endParaRPr sz="8000">
              <a:latin typeface="Calibri"/>
              <a:cs typeface="Calibri"/>
            </a:endParaRPr>
          </a:p>
        </p:txBody>
      </p:sp>
      <p:sp>
        <p:nvSpPr>
          <p:cNvPr id="12" name="object 12"/>
          <p:cNvSpPr txBox="1"/>
          <p:nvPr/>
        </p:nvSpPr>
        <p:spPr>
          <a:xfrm>
            <a:off x="6781800" y="835279"/>
            <a:ext cx="3463924" cy="574040"/>
          </a:xfrm>
          <a:prstGeom prst="rect">
            <a:avLst/>
          </a:prstGeom>
        </p:spPr>
        <p:txBody>
          <a:bodyPr vert="horz" wrap="square" lIns="0" tIns="12700" rIns="0" bIns="0" rtlCol="0">
            <a:spAutoFit/>
          </a:bodyPr>
          <a:lstStyle/>
          <a:p>
            <a:pPr marL="12700">
              <a:lnSpc>
                <a:spcPct val="100000"/>
              </a:lnSpc>
              <a:spcBef>
                <a:spcPts val="100"/>
              </a:spcBef>
            </a:pPr>
            <a:r>
              <a:rPr lang="vi-VN" sz="3600" b="1" spc="-40">
                <a:solidFill>
                  <a:srgbClr val="2F2925"/>
                </a:solidFill>
                <a:latin typeface="Calibri"/>
                <a:cs typeface="Calibri"/>
              </a:rPr>
              <a:t>Thu thập</a:t>
            </a:r>
            <a:r>
              <a:rPr sz="3600" b="1" spc="-40">
                <a:solidFill>
                  <a:srgbClr val="2F2925"/>
                </a:solidFill>
                <a:latin typeface="Calibri"/>
                <a:cs typeface="Calibri"/>
              </a:rPr>
              <a:t> </a:t>
            </a:r>
            <a:r>
              <a:rPr sz="3600" b="1">
                <a:solidFill>
                  <a:srgbClr val="2F2925"/>
                </a:solidFill>
                <a:latin typeface="Calibri"/>
                <a:cs typeface="Calibri"/>
              </a:rPr>
              <a:t>dữ</a:t>
            </a:r>
            <a:r>
              <a:rPr sz="3600" b="1" spc="-55">
                <a:solidFill>
                  <a:srgbClr val="2F2925"/>
                </a:solidFill>
                <a:latin typeface="Calibri"/>
                <a:cs typeface="Calibri"/>
              </a:rPr>
              <a:t> </a:t>
            </a:r>
            <a:r>
              <a:rPr sz="3600" b="1" spc="-20">
                <a:solidFill>
                  <a:srgbClr val="2F2925"/>
                </a:solidFill>
                <a:latin typeface="Calibri"/>
                <a:cs typeface="Calibri"/>
              </a:rPr>
              <a:t>liệu</a:t>
            </a:r>
            <a:endParaRPr sz="3600">
              <a:latin typeface="Calibri"/>
              <a:cs typeface="Calibri"/>
            </a:endParaRPr>
          </a:p>
        </p:txBody>
      </p:sp>
      <p:sp>
        <p:nvSpPr>
          <p:cNvPr id="13" name="object 13"/>
          <p:cNvSpPr txBox="1"/>
          <p:nvPr/>
        </p:nvSpPr>
        <p:spPr>
          <a:xfrm>
            <a:off x="4563872" y="2868548"/>
            <a:ext cx="3780282"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K</a:t>
            </a:r>
            <a:r>
              <a:rPr sz="3600" b="1">
                <a:solidFill>
                  <a:srgbClr val="2F2925"/>
                </a:solidFill>
                <a:latin typeface="Calibri"/>
                <a:cs typeface="Calibri"/>
              </a:rPr>
              <a:t>hám</a:t>
            </a:r>
            <a:r>
              <a:rPr sz="3600" b="1" spc="-30">
                <a:solidFill>
                  <a:srgbClr val="2F2925"/>
                </a:solidFill>
                <a:latin typeface="Calibri"/>
                <a:cs typeface="Calibri"/>
              </a:rPr>
              <a:t> </a:t>
            </a:r>
            <a:r>
              <a:rPr sz="3600" b="1">
                <a:solidFill>
                  <a:srgbClr val="2F2925"/>
                </a:solidFill>
                <a:latin typeface="Calibri"/>
                <a:cs typeface="Calibri"/>
              </a:rPr>
              <a:t>phá</a:t>
            </a:r>
            <a:r>
              <a:rPr sz="3600" b="1" spc="-5">
                <a:solidFill>
                  <a:srgbClr val="2F2925"/>
                </a:solidFill>
                <a:latin typeface="Calibri"/>
                <a:cs typeface="Calibri"/>
              </a:rPr>
              <a:t> </a:t>
            </a:r>
            <a:r>
              <a:rPr sz="3600" b="1">
                <a:solidFill>
                  <a:srgbClr val="2F2925"/>
                </a:solidFill>
                <a:latin typeface="Calibri"/>
                <a:cs typeface="Calibri"/>
              </a:rPr>
              <a:t>dữ</a:t>
            </a:r>
            <a:r>
              <a:rPr sz="3600" b="1" spc="-20">
                <a:solidFill>
                  <a:srgbClr val="2F2925"/>
                </a:solidFill>
                <a:latin typeface="Calibri"/>
                <a:cs typeface="Calibri"/>
              </a:rPr>
              <a:t> liệu</a:t>
            </a:r>
            <a:endParaRPr sz="3600">
              <a:latin typeface="Calibri"/>
              <a:cs typeface="Calibri"/>
            </a:endParaRPr>
          </a:p>
        </p:txBody>
      </p:sp>
      <p:sp>
        <p:nvSpPr>
          <p:cNvPr id="14" name="object 14"/>
          <p:cNvSpPr txBox="1"/>
          <p:nvPr/>
        </p:nvSpPr>
        <p:spPr>
          <a:xfrm>
            <a:off x="38100" y="5262880"/>
            <a:ext cx="8889620" cy="566822"/>
          </a:xfrm>
          <a:prstGeom prst="rect">
            <a:avLst/>
          </a:prstGeom>
        </p:spPr>
        <p:txBody>
          <a:bodyPr vert="horz" wrap="square" lIns="0" tIns="12700" rIns="0" bIns="0" rtlCol="0">
            <a:spAutoFit/>
          </a:bodyPr>
          <a:lstStyle/>
          <a:p>
            <a:pPr marL="12700">
              <a:lnSpc>
                <a:spcPct val="100000"/>
              </a:lnSpc>
              <a:spcBef>
                <a:spcPts val="100"/>
              </a:spcBef>
            </a:pPr>
            <a:r>
              <a:rPr sz="3600" b="1">
                <a:solidFill>
                  <a:srgbClr val="2F2925"/>
                </a:solidFill>
                <a:latin typeface="Calibri"/>
                <a:cs typeface="Calibri"/>
              </a:rPr>
              <a:t>Đặt</a:t>
            </a:r>
            <a:r>
              <a:rPr sz="3600" b="1" spc="-45">
                <a:solidFill>
                  <a:srgbClr val="2F2925"/>
                </a:solidFill>
                <a:latin typeface="Calibri"/>
                <a:cs typeface="Calibri"/>
              </a:rPr>
              <a:t> </a:t>
            </a:r>
            <a:r>
              <a:rPr lang="vi-VN" sz="3600" b="1" spc="-45">
                <a:solidFill>
                  <a:srgbClr val="2F2925"/>
                </a:solidFill>
                <a:latin typeface="Calibri"/>
                <a:cs typeface="Calibri"/>
              </a:rPr>
              <a:t>ra những câu hỏi ý nghĩa cần được trả lời</a:t>
            </a:r>
            <a:endParaRPr sz="3600">
              <a:latin typeface="Calibri"/>
              <a:cs typeface="Calibri"/>
            </a:endParaRPr>
          </a:p>
        </p:txBody>
      </p:sp>
      <p:sp>
        <p:nvSpPr>
          <p:cNvPr id="15" name="object 15"/>
          <p:cNvSpPr txBox="1"/>
          <p:nvPr/>
        </p:nvSpPr>
        <p:spPr>
          <a:xfrm>
            <a:off x="9756775" y="6899223"/>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16" name="object 16"/>
          <p:cNvSpPr txBox="1"/>
          <p:nvPr/>
        </p:nvSpPr>
        <p:spPr>
          <a:xfrm>
            <a:off x="990600" y="7274432"/>
            <a:ext cx="7344029"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Xây dựng m</a:t>
            </a:r>
            <a:r>
              <a:rPr sz="3600" b="1">
                <a:solidFill>
                  <a:srgbClr val="2F2925"/>
                </a:solidFill>
                <a:latin typeface="Calibri"/>
                <a:cs typeface="Calibri"/>
              </a:rPr>
              <a:t>ô</a:t>
            </a:r>
            <a:r>
              <a:rPr sz="3600" b="1" spc="-45">
                <a:solidFill>
                  <a:srgbClr val="2F2925"/>
                </a:solidFill>
                <a:latin typeface="Calibri"/>
                <a:cs typeface="Calibri"/>
              </a:rPr>
              <a:t> </a:t>
            </a:r>
            <a:r>
              <a:rPr sz="3600" b="1">
                <a:solidFill>
                  <a:srgbClr val="2F2925"/>
                </a:solidFill>
                <a:latin typeface="Calibri"/>
                <a:cs typeface="Calibri"/>
              </a:rPr>
              <a:t>hình</a:t>
            </a:r>
            <a:r>
              <a:rPr sz="3600" b="1" spc="-25">
                <a:solidFill>
                  <a:srgbClr val="2F2925"/>
                </a:solidFill>
                <a:latin typeface="Calibri"/>
                <a:cs typeface="Calibri"/>
              </a:rPr>
              <a:t> </a:t>
            </a:r>
            <a:r>
              <a:rPr sz="3600" b="1">
                <a:solidFill>
                  <a:srgbClr val="2F2925"/>
                </a:solidFill>
                <a:latin typeface="Calibri"/>
                <a:cs typeface="Calibri"/>
              </a:rPr>
              <a:t>dữ</a:t>
            </a:r>
            <a:r>
              <a:rPr sz="3600" b="1" spc="-45">
                <a:solidFill>
                  <a:srgbClr val="2F2925"/>
                </a:solidFill>
                <a:latin typeface="Calibri"/>
                <a:cs typeface="Calibri"/>
              </a:rPr>
              <a:t> </a:t>
            </a:r>
            <a:r>
              <a:rPr sz="3600" b="1" spc="-20">
                <a:solidFill>
                  <a:srgbClr val="2F2925"/>
                </a:solidFill>
                <a:latin typeface="Calibri"/>
                <a:cs typeface="Calibri"/>
              </a:rPr>
              <a:t>liệu</a:t>
            </a:r>
            <a:r>
              <a:rPr lang="vi-VN" sz="3600" b="1" spc="-20">
                <a:solidFill>
                  <a:srgbClr val="2F2925"/>
                </a:solidFill>
                <a:latin typeface="Calibri"/>
                <a:cs typeface="Calibri"/>
              </a:rPr>
              <a:t> và đánh giá</a:t>
            </a:r>
            <a:endParaRPr sz="3600">
              <a:latin typeface="Calibri"/>
              <a:cs typeface="Calibri"/>
            </a:endParaRPr>
          </a:p>
        </p:txBody>
      </p:sp>
      <p:sp>
        <p:nvSpPr>
          <p:cNvPr id="17" name="object 17"/>
          <p:cNvSpPr txBox="1"/>
          <p:nvPr/>
        </p:nvSpPr>
        <p:spPr>
          <a:xfrm>
            <a:off x="10907014" y="862350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5</a:t>
            </a:r>
            <a:endParaRPr sz="8000">
              <a:latin typeface="Calibri"/>
              <a:cs typeface="Calibri"/>
            </a:endParaRPr>
          </a:p>
        </p:txBody>
      </p:sp>
      <p:sp>
        <p:nvSpPr>
          <p:cNvPr id="18" name="object 18"/>
          <p:cNvSpPr txBox="1"/>
          <p:nvPr/>
        </p:nvSpPr>
        <p:spPr>
          <a:xfrm>
            <a:off x="5715000" y="9059062"/>
            <a:ext cx="4031234"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Triển khai mô hình</a:t>
            </a:r>
            <a:endParaRPr sz="3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30</a:t>
            </a:fld>
            <a:endParaRPr spc="-25"/>
          </a:p>
        </p:txBody>
      </p:sp>
      <p:sp>
        <p:nvSpPr>
          <p:cNvPr id="3" name="object 3"/>
          <p:cNvSpPr txBox="1"/>
          <p:nvPr/>
        </p:nvSpPr>
        <p:spPr>
          <a:xfrm>
            <a:off x="921131" y="3701452"/>
            <a:ext cx="16985869" cy="371832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Quốc gia có số lượng trẻ sơ sinh tử vong cao nhất vào năm 2021 là Ấn Độ (India),đạt khoảng 441,801 người.Nguyên nhân chính gây tử vong là Prematurity(Sinh non) và Birth asphyxia and birth trauma (Ngạt sinh và trấn thương khi sinh). </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có thể nhận thấy nguyên nhân có thể là do Ấn Độ là quốc gia có dân số lớn , tình hình chính trị kinh tế không ổn định</a:t>
            </a:r>
          </a:p>
        </p:txBody>
      </p:sp>
    </p:spTree>
    <p:extLst>
      <p:ext uri="{BB962C8B-B14F-4D97-AF65-F5344CB8AC3E}">
        <p14:creationId xmlns:p14="http://schemas.microsoft.com/office/powerpoint/2010/main" val="1338341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31</a:t>
            </a:fld>
            <a:endParaRPr spc="-25"/>
          </a:p>
        </p:txBody>
      </p:sp>
      <p:sp>
        <p:nvSpPr>
          <p:cNvPr id="3" name="object 3"/>
          <p:cNvSpPr txBox="1"/>
          <p:nvPr/>
        </p:nvSpPr>
        <p:spPr>
          <a:xfrm>
            <a:off x="1217612" y="4533900"/>
            <a:ext cx="16284575" cy="370550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HIV/AIDS là một vấn đề toàn cầu và ảnh hưởng đến hàng triệu người trên khắp thế giới. Nó không chỉ là một vấn đề sức khỏe, mà còn là một thách thức xã hội và kinh tế.Trả lời câu hỏi trên giúp các tổ chức quốc tế, chính phủ, và tổ chức phi chính phủ thực hiện nhiều nỗ lực để ngăn chặn sự lây lan của HIV và cung cấp giáo dục về an toàn tình dục.</a:t>
            </a:r>
            <a:endParaRPr lang="vi-VN" sz="4000">
              <a:latin typeface="Calibri"/>
              <a:cs typeface="Calibri"/>
            </a:endParaRPr>
          </a:p>
        </p:txBody>
      </p:sp>
    </p:spTree>
    <p:extLst>
      <p:ext uri="{BB962C8B-B14F-4D97-AF65-F5344CB8AC3E}">
        <p14:creationId xmlns:p14="http://schemas.microsoft.com/office/powerpoint/2010/main" val="1614552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32</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để lấy 10 năm gần nhất của bộ dữ liệu và lấy ra cột HIV/AIDS để quan sát</a:t>
            </a:r>
          </a:p>
        </p:txBody>
      </p:sp>
      <p:pic>
        <p:nvPicPr>
          <p:cNvPr id="7" name="Picture 6">
            <a:extLst>
              <a:ext uri="{FF2B5EF4-FFF2-40B4-BE49-F238E27FC236}">
                <a16:creationId xmlns:a16="http://schemas.microsoft.com/office/drawing/2014/main" id="{3365E44F-A9D8-7E21-FBF3-18D2A1707B9A}"/>
              </a:ext>
            </a:extLst>
          </p:cNvPr>
          <p:cNvPicPr>
            <a:picLocks noChangeAspect="1"/>
          </p:cNvPicPr>
          <p:nvPr/>
        </p:nvPicPr>
        <p:blipFill>
          <a:blip r:embed="rId2"/>
          <a:stretch>
            <a:fillRect/>
          </a:stretch>
        </p:blipFill>
        <p:spPr>
          <a:xfrm>
            <a:off x="9552372" y="4208471"/>
            <a:ext cx="4648200" cy="5595054"/>
          </a:xfrm>
          <a:prstGeom prst="rect">
            <a:avLst/>
          </a:prstGeom>
        </p:spPr>
      </p:pic>
    </p:spTree>
    <p:extLst>
      <p:ext uri="{BB962C8B-B14F-4D97-AF65-F5344CB8AC3E}">
        <p14:creationId xmlns:p14="http://schemas.microsoft.com/office/powerpoint/2010/main" val="63692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33</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theo từng quốc gia </a:t>
            </a:r>
          </a:p>
        </p:txBody>
      </p:sp>
      <p:pic>
        <p:nvPicPr>
          <p:cNvPr id="8" name="Picture 7">
            <a:extLst>
              <a:ext uri="{FF2B5EF4-FFF2-40B4-BE49-F238E27FC236}">
                <a16:creationId xmlns:a16="http://schemas.microsoft.com/office/drawing/2014/main" id="{C8E4B3CE-8CD7-D750-5DD8-B160E826746A}"/>
              </a:ext>
            </a:extLst>
          </p:cNvPr>
          <p:cNvPicPr>
            <a:picLocks noChangeAspect="1"/>
          </p:cNvPicPr>
          <p:nvPr/>
        </p:nvPicPr>
        <p:blipFill>
          <a:blip r:embed="rId2"/>
          <a:stretch>
            <a:fillRect/>
          </a:stretch>
        </p:blipFill>
        <p:spPr>
          <a:xfrm>
            <a:off x="1752600" y="5917621"/>
            <a:ext cx="8848104" cy="3127579"/>
          </a:xfrm>
          <a:prstGeom prst="rect">
            <a:avLst/>
          </a:prstGeom>
        </p:spPr>
      </p:pic>
    </p:spTree>
    <p:extLst>
      <p:ext uri="{BB962C8B-B14F-4D97-AF65-F5344CB8AC3E}">
        <p14:creationId xmlns:p14="http://schemas.microsoft.com/office/powerpoint/2010/main" val="3499782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6D7F95B1-2B7B-99A9-E331-E67BC4002E4D}"/>
              </a:ext>
            </a:extLst>
          </p:cNvPr>
          <p:cNvPicPr>
            <a:picLocks noChangeAspect="1"/>
          </p:cNvPicPr>
          <p:nvPr/>
        </p:nvPicPr>
        <p:blipFill>
          <a:blip r:embed="rId2"/>
          <a:stretch>
            <a:fillRect/>
          </a:stretch>
        </p:blipFill>
        <p:spPr>
          <a:xfrm>
            <a:off x="9144000" y="4026356"/>
            <a:ext cx="7723709" cy="5536464"/>
          </a:xfrm>
          <a:prstGeom prst="rect">
            <a:avLst/>
          </a:prstGeom>
        </p:spPr>
      </p:pic>
    </p:spTree>
    <p:extLst>
      <p:ext uri="{BB962C8B-B14F-4D97-AF65-F5344CB8AC3E}">
        <p14:creationId xmlns:p14="http://schemas.microsoft.com/office/powerpoint/2010/main" val="2649817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35</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các quốc gia trong danh sách Nigeria, Mozambique, United Republic of Tanzania, Angola, Uganda đều là các quốc gia nằm ở khu vực dưới Sahara, một khu vực đã bị ảnh hưởng nặng nề bởi đại dịch HIV/AIDS. </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nhận ra nguyên nhân là khả năng tiếp cận chăm sóc sức khỏe hạn chế của các quốc gia châu phi và những thách thức kinh tế, đối mặt với nghèo đói và cơ hội giáo dục hạn chế có thể góp phần vào việc lan truyền HIV/AIDS và làm trở ngại cho các nỗ lực phòng ngừa và điều trị.</a:t>
            </a:r>
          </a:p>
        </p:txBody>
      </p:sp>
    </p:spTree>
    <p:extLst>
      <p:ext uri="{BB962C8B-B14F-4D97-AF65-F5344CB8AC3E}">
        <p14:creationId xmlns:p14="http://schemas.microsoft.com/office/powerpoint/2010/main" val="71109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36</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trên có thể giúp tìm được nguyên nhân lớn nhất luôn xuất hiện trong các nguyên nhân gây tử vong ở trẻ sơ sinh trên toàn bộ các quốc gia , từ đó tìm được vấn đề mà cả thế giới cần đối mặt để giải quyết.</a:t>
            </a:r>
            <a:endParaRPr lang="vi-VN" sz="4000">
              <a:latin typeface="Calibri"/>
              <a:cs typeface="Calibri"/>
            </a:endParaRPr>
          </a:p>
        </p:txBody>
      </p:sp>
    </p:spTree>
    <p:extLst>
      <p:ext uri="{BB962C8B-B14F-4D97-AF65-F5344CB8AC3E}">
        <p14:creationId xmlns:p14="http://schemas.microsoft.com/office/powerpoint/2010/main" val="244057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37</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Tính tổng số ca tử vong của từng nguyên nhân theo từng năm</a:t>
            </a:r>
          </a:p>
        </p:txBody>
      </p:sp>
      <p:pic>
        <p:nvPicPr>
          <p:cNvPr id="8" name="Picture 7">
            <a:extLst>
              <a:ext uri="{FF2B5EF4-FFF2-40B4-BE49-F238E27FC236}">
                <a16:creationId xmlns:a16="http://schemas.microsoft.com/office/drawing/2014/main" id="{FEF75941-CBAC-C0AB-69BD-53E47526AF55}"/>
              </a:ext>
            </a:extLst>
          </p:cNvPr>
          <p:cNvPicPr>
            <a:picLocks noChangeAspect="1"/>
          </p:cNvPicPr>
          <p:nvPr/>
        </p:nvPicPr>
        <p:blipFill>
          <a:blip r:embed="rId2"/>
          <a:stretch>
            <a:fillRect/>
          </a:stretch>
        </p:blipFill>
        <p:spPr>
          <a:xfrm>
            <a:off x="9054951" y="3926851"/>
            <a:ext cx="7143220" cy="6000915"/>
          </a:xfrm>
          <a:prstGeom prst="rect">
            <a:avLst/>
          </a:prstGeom>
        </p:spPr>
      </p:pic>
    </p:spTree>
    <p:extLst>
      <p:ext uri="{BB962C8B-B14F-4D97-AF65-F5344CB8AC3E}">
        <p14:creationId xmlns:p14="http://schemas.microsoft.com/office/powerpoint/2010/main" val="28906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38</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Vẽ biểu đồ</a:t>
            </a:r>
          </a:p>
        </p:txBody>
      </p:sp>
      <p:pic>
        <p:nvPicPr>
          <p:cNvPr id="7" name="Picture 6">
            <a:extLst>
              <a:ext uri="{FF2B5EF4-FFF2-40B4-BE49-F238E27FC236}">
                <a16:creationId xmlns:a16="http://schemas.microsoft.com/office/drawing/2014/main" id="{84A561B2-96C9-596D-7677-4F9CD69DD3BD}"/>
              </a:ext>
            </a:extLst>
          </p:cNvPr>
          <p:cNvPicPr>
            <a:picLocks noChangeAspect="1"/>
          </p:cNvPicPr>
          <p:nvPr/>
        </p:nvPicPr>
        <p:blipFill>
          <a:blip r:embed="rId2"/>
          <a:stretch>
            <a:fillRect/>
          </a:stretch>
        </p:blipFill>
        <p:spPr>
          <a:xfrm>
            <a:off x="6400800" y="5046754"/>
            <a:ext cx="10775232" cy="4948500"/>
          </a:xfrm>
          <a:prstGeom prst="rect">
            <a:avLst/>
          </a:prstGeom>
        </p:spPr>
      </p:pic>
    </p:spTree>
    <p:extLst>
      <p:ext uri="{BB962C8B-B14F-4D97-AF65-F5344CB8AC3E}">
        <p14:creationId xmlns:p14="http://schemas.microsoft.com/office/powerpoint/2010/main" val="2986972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4791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Tìm nguyên nhân lớn nhất luôn xuất hiện</a:t>
            </a:r>
          </a:p>
        </p:txBody>
      </p:sp>
      <p:pic>
        <p:nvPicPr>
          <p:cNvPr id="8" name="Picture 7">
            <a:extLst>
              <a:ext uri="{FF2B5EF4-FFF2-40B4-BE49-F238E27FC236}">
                <a16:creationId xmlns:a16="http://schemas.microsoft.com/office/drawing/2014/main" id="{6B7C7DA2-E7E0-3FC7-7F00-790A8DEC5D41}"/>
              </a:ext>
            </a:extLst>
          </p:cNvPr>
          <p:cNvPicPr>
            <a:picLocks noChangeAspect="1"/>
          </p:cNvPicPr>
          <p:nvPr/>
        </p:nvPicPr>
        <p:blipFill>
          <a:blip r:embed="rId2"/>
          <a:stretch>
            <a:fillRect/>
          </a:stretch>
        </p:blipFill>
        <p:spPr>
          <a:xfrm>
            <a:off x="1439036" y="5931908"/>
            <a:ext cx="16086964" cy="1908623"/>
          </a:xfrm>
          <a:prstGeom prst="rect">
            <a:avLst/>
          </a:prstGeom>
        </p:spPr>
      </p:pic>
    </p:spTree>
    <p:extLst>
      <p:ext uri="{BB962C8B-B14F-4D97-AF65-F5344CB8AC3E}">
        <p14:creationId xmlns:p14="http://schemas.microsoft.com/office/powerpoint/2010/main" val="55573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50386" y="3838067"/>
              <a:ext cx="548639" cy="1219200"/>
            </a:xfrm>
            <a:prstGeom prst="rect">
              <a:avLst/>
            </a:prstGeom>
          </p:spPr>
        </p:pic>
      </p:grpSp>
      <p:sp>
        <p:nvSpPr>
          <p:cNvPr id="6" name="object 6"/>
          <p:cNvSpPr txBox="1">
            <a:spLocks noGrp="1"/>
          </p:cNvSpPr>
          <p:nvPr>
            <p:ph type="title"/>
          </p:nvPr>
        </p:nvSpPr>
        <p:spPr>
          <a:xfrm>
            <a:off x="4679441" y="3808857"/>
            <a:ext cx="12437110" cy="1366520"/>
          </a:xfrm>
          <a:prstGeom prst="rect">
            <a:avLst/>
          </a:prstGeom>
        </p:spPr>
        <p:txBody>
          <a:bodyPr vert="horz" wrap="square" lIns="0" tIns="12065" rIns="0" bIns="0" rtlCol="0">
            <a:spAutoFit/>
          </a:bodyPr>
          <a:lstStyle/>
          <a:p>
            <a:pPr marL="12700">
              <a:lnSpc>
                <a:spcPct val="100000"/>
              </a:lnSpc>
              <a:spcBef>
                <a:spcPts val="95"/>
              </a:spcBef>
            </a:pPr>
            <a:r>
              <a:rPr lang="vi-VN" sz="8800"/>
              <a:t>Thu thập dữ 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4</a:t>
            </a:fld>
            <a:endParaRPr spc="-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5876164" cy="5016758"/>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Có thể xem xét sự liên quan giữa nguyên nhân Prematurity với các nguyên nhân khác để tìm ra lý do tại sao nó luôn xuất hiện bằng cách vẽ biểu đồ phân tán giữa Prematurity với các nguyên nhân khác </a:t>
            </a:r>
          </a:p>
        </p:txBody>
      </p:sp>
      <p:pic>
        <p:nvPicPr>
          <p:cNvPr id="7" name="Picture 6">
            <a:extLst>
              <a:ext uri="{FF2B5EF4-FFF2-40B4-BE49-F238E27FC236}">
                <a16:creationId xmlns:a16="http://schemas.microsoft.com/office/drawing/2014/main" id="{1E974B85-A787-866C-2156-907CE196259C}"/>
              </a:ext>
            </a:extLst>
          </p:cNvPr>
          <p:cNvPicPr>
            <a:picLocks noChangeAspect="1"/>
          </p:cNvPicPr>
          <p:nvPr/>
        </p:nvPicPr>
        <p:blipFill>
          <a:blip r:embed="rId2"/>
          <a:stretch>
            <a:fillRect/>
          </a:stretch>
        </p:blipFill>
        <p:spPr>
          <a:xfrm>
            <a:off x="9296400" y="4132388"/>
            <a:ext cx="6804330" cy="5639320"/>
          </a:xfrm>
          <a:prstGeom prst="rect">
            <a:avLst/>
          </a:prstGeom>
        </p:spPr>
      </p:pic>
    </p:spTree>
    <p:extLst>
      <p:ext uri="{BB962C8B-B14F-4D97-AF65-F5344CB8AC3E}">
        <p14:creationId xmlns:p14="http://schemas.microsoft.com/office/powerpoint/2010/main" val="1682396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41</a:t>
            </a:fld>
            <a:endParaRPr spc="-25"/>
          </a:p>
        </p:txBody>
      </p:sp>
      <p:sp>
        <p:nvSpPr>
          <p:cNvPr id="3" name="object 3"/>
          <p:cNvSpPr txBox="1"/>
          <p:nvPr/>
        </p:nvSpPr>
        <p:spPr>
          <a:xfrm>
            <a:off x="921131" y="3701452"/>
            <a:ext cx="16985869" cy="494943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lý do là Prematurity luôn xuất hiện và lớn nhất là vì nó liên quan chặt chẽ đến các nguyên nhân khác, khi các nguyên nhân khác tăng thì Prematurity cũng tăng, điều đó có nghĩa là khi người mẹ bị mắc các bệnh lây nhiễm hoặc đã bị các nguyên nhân khác tác động thì khả năng người mẹ sinh non sẽ xảy ra lớn hơn</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phòng ngừa bao gồm việc đảm bảo sức khỏe tốt cho phụ nữ mang thai, giữ cho lối sống lành mạnh, và đề xuất quy trình theo dõi sức khỏe thai kỳ. </a:t>
            </a:r>
          </a:p>
        </p:txBody>
      </p:sp>
    </p:spTree>
    <p:extLst>
      <p:ext uri="{BB962C8B-B14F-4D97-AF65-F5344CB8AC3E}">
        <p14:creationId xmlns:p14="http://schemas.microsoft.com/office/powerpoint/2010/main" val="2832417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42</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này giúp chúng ta có thể đánh giá tác động của các biện pháp kiểm soát bệnh truyền nhiễm, đồng thời giúp các chính phủ và tổ chức y tế nắm bắt thông tin quan trọng để phát triển chiến lược phòng ngừa và điều trị hiệu quả.</a:t>
            </a:r>
            <a:endParaRPr lang="vi-VN" sz="4000">
              <a:latin typeface="Calibri"/>
              <a:cs typeface="Calibri"/>
            </a:endParaRPr>
          </a:p>
        </p:txBody>
      </p:sp>
    </p:spTree>
    <p:extLst>
      <p:ext uri="{BB962C8B-B14F-4D97-AF65-F5344CB8AC3E}">
        <p14:creationId xmlns:p14="http://schemas.microsoft.com/office/powerpoint/2010/main" val="2607346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43</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2554545"/>
          </a:xfrm>
          <a:prstGeom prst="rect">
            <a:avLst/>
          </a:prstGeom>
          <a:noFill/>
        </p:spPr>
        <p:txBody>
          <a:bodyPr wrap="square" rtlCol="0">
            <a:spAutoFit/>
          </a:bodyPr>
          <a:lstStyle/>
          <a:p>
            <a:pPr algn="l"/>
            <a:r>
              <a:rPr lang="vi-VN" sz="4000" b="0" i="0">
                <a:effectLst/>
                <a:latin typeface="-apple-system"/>
              </a:rPr>
              <a:t>Bước 1: Gom nhóm các quốc gia đã thu thập dữ liệu vào các châu lục mà quốc gia đó thuộc về</a:t>
            </a:r>
          </a:p>
        </p:txBody>
      </p:sp>
      <p:pic>
        <p:nvPicPr>
          <p:cNvPr id="7" name="Picture 6">
            <a:extLst>
              <a:ext uri="{FF2B5EF4-FFF2-40B4-BE49-F238E27FC236}">
                <a16:creationId xmlns:a16="http://schemas.microsoft.com/office/drawing/2014/main" id="{C6969C6A-0932-1644-0741-15F7BAF409C1}"/>
              </a:ext>
            </a:extLst>
          </p:cNvPr>
          <p:cNvPicPr>
            <a:picLocks noChangeAspect="1"/>
          </p:cNvPicPr>
          <p:nvPr/>
        </p:nvPicPr>
        <p:blipFill>
          <a:blip r:embed="rId2"/>
          <a:stretch>
            <a:fillRect/>
          </a:stretch>
        </p:blipFill>
        <p:spPr>
          <a:xfrm>
            <a:off x="8930894" y="4124875"/>
            <a:ext cx="8848602" cy="4523825"/>
          </a:xfrm>
          <a:prstGeom prst="rect">
            <a:avLst/>
          </a:prstGeom>
        </p:spPr>
      </p:pic>
    </p:spTree>
    <p:extLst>
      <p:ext uri="{BB962C8B-B14F-4D97-AF65-F5344CB8AC3E}">
        <p14:creationId xmlns:p14="http://schemas.microsoft.com/office/powerpoint/2010/main" val="2075391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pPr algn="l"/>
            <a:r>
              <a:rPr lang="vi-VN" sz="4000" b="0" i="0">
                <a:effectLst/>
                <a:latin typeface="-apple-system"/>
              </a:rPr>
              <a:t>Bước 2: Liệt kê các các nguyên nhân gây tử vong do bệnh truyền nhiễm và tính tổng tử vong của các nguyên nhân đó theo từng khu vực</a:t>
            </a:r>
          </a:p>
        </p:txBody>
      </p:sp>
      <p:pic>
        <p:nvPicPr>
          <p:cNvPr id="8" name="Picture 7">
            <a:extLst>
              <a:ext uri="{FF2B5EF4-FFF2-40B4-BE49-F238E27FC236}">
                <a16:creationId xmlns:a16="http://schemas.microsoft.com/office/drawing/2014/main" id="{B60132FF-032E-15DD-20E5-AE7B57E9F392}"/>
              </a:ext>
            </a:extLst>
          </p:cNvPr>
          <p:cNvPicPr>
            <a:picLocks noChangeAspect="1"/>
          </p:cNvPicPr>
          <p:nvPr/>
        </p:nvPicPr>
        <p:blipFill>
          <a:blip r:embed="rId2"/>
          <a:stretch>
            <a:fillRect/>
          </a:stretch>
        </p:blipFill>
        <p:spPr>
          <a:xfrm>
            <a:off x="2895600" y="6596771"/>
            <a:ext cx="11201400" cy="3398483"/>
          </a:xfrm>
          <a:prstGeom prst="rect">
            <a:avLst/>
          </a:prstGeom>
        </p:spPr>
      </p:pic>
    </p:spTree>
    <p:extLst>
      <p:ext uri="{BB962C8B-B14F-4D97-AF65-F5344CB8AC3E}">
        <p14:creationId xmlns:p14="http://schemas.microsoft.com/office/powerpoint/2010/main" val="31568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707886"/>
          </a:xfrm>
          <a:prstGeom prst="rect">
            <a:avLst/>
          </a:prstGeom>
          <a:noFill/>
        </p:spPr>
        <p:txBody>
          <a:bodyPr wrap="square" rtlCol="0">
            <a:spAutoFit/>
          </a:bodyPr>
          <a:lstStyle/>
          <a:p>
            <a:pPr algn="l"/>
            <a:r>
              <a:rPr lang="vi-VN" sz="4000" b="0" i="0">
                <a:effectLst/>
                <a:latin typeface="-apple-system"/>
              </a:rPr>
              <a:t>Bước 3: Vẽ biểu đồ</a:t>
            </a:r>
          </a:p>
        </p:txBody>
      </p:sp>
      <p:pic>
        <p:nvPicPr>
          <p:cNvPr id="7" name="Picture 6">
            <a:extLst>
              <a:ext uri="{FF2B5EF4-FFF2-40B4-BE49-F238E27FC236}">
                <a16:creationId xmlns:a16="http://schemas.microsoft.com/office/drawing/2014/main" id="{9D2CCF8B-3C7F-550F-950B-2F125C5922D2}"/>
              </a:ext>
            </a:extLst>
          </p:cNvPr>
          <p:cNvPicPr>
            <a:picLocks noChangeAspect="1"/>
          </p:cNvPicPr>
          <p:nvPr/>
        </p:nvPicPr>
        <p:blipFill>
          <a:blip r:embed="rId2"/>
          <a:stretch>
            <a:fillRect/>
          </a:stretch>
        </p:blipFill>
        <p:spPr>
          <a:xfrm>
            <a:off x="4596502" y="5931909"/>
            <a:ext cx="8221105" cy="4200719"/>
          </a:xfrm>
          <a:prstGeom prst="rect">
            <a:avLst/>
          </a:prstGeom>
        </p:spPr>
      </p:pic>
    </p:spTree>
    <p:extLst>
      <p:ext uri="{BB962C8B-B14F-4D97-AF65-F5344CB8AC3E}">
        <p14:creationId xmlns:p14="http://schemas.microsoft.com/office/powerpoint/2010/main" val="150785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46</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Trong biểu đồ trên, Châu Á và Châu Phi chiếm một phần lớn tổng số tử vong, với Châu Phi có tỷ lệ cao hơn so với Châu Á. Điều này có thể phản ánh mức độ nghiêm trọng của các vấn đề sức khỏe truyền nhiễm trong các khu vực này.</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 Nguyên nhân là do chất lượng dịch vụ y tế có thể không đồng đều giữa các quốc gia và khu vực, ảnh hưởng đến khả năng chẩn đoán và điều trị các bệnh truyền nhiễm.Điều kiện sống kém có thể tạo điều kiện thuận lợi cho sự lan truyền của các bệnh truyền nhiễm.</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p:txBody>
      </p:sp>
    </p:spTree>
    <p:extLst>
      <p:ext uri="{BB962C8B-B14F-4D97-AF65-F5344CB8AC3E}">
        <p14:creationId xmlns:p14="http://schemas.microsoft.com/office/powerpoint/2010/main" val="2586594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6" name="object 6"/>
          <p:cNvSpPr txBox="1">
            <a:spLocks noGrp="1"/>
          </p:cNvSpPr>
          <p:nvPr>
            <p:ph type="title"/>
          </p:nvPr>
        </p:nvSpPr>
        <p:spPr>
          <a:xfrm>
            <a:off x="4897882" y="4043629"/>
            <a:ext cx="10338435" cy="2967479"/>
          </a:xfrm>
          <a:prstGeom prst="rect">
            <a:avLst/>
          </a:prstGeom>
        </p:spPr>
        <p:txBody>
          <a:bodyPr vert="horz" wrap="square" lIns="0" tIns="12700" rIns="0" bIns="0" rtlCol="0">
            <a:spAutoFit/>
          </a:bodyPr>
          <a:lstStyle/>
          <a:p>
            <a:pPr marL="12700">
              <a:lnSpc>
                <a:spcPct val="100000"/>
              </a:lnSpc>
              <a:spcBef>
                <a:spcPts val="100"/>
              </a:spcBef>
            </a:pPr>
            <a:r>
              <a:rPr lang="vi-VN" sz="9600"/>
              <a:t>Xây dựng mô hình dữ liệu và đánh giá</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47</a:t>
            </a:fld>
            <a:endParaRPr spc="-25"/>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751488"/>
          </a:xfrm>
          <a:prstGeom prst="rect">
            <a:avLst/>
          </a:prstGeom>
        </p:spPr>
        <p:txBody>
          <a:bodyPr vert="horz" wrap="square" lIns="0" tIns="12700" rIns="0" bIns="0" rtlCol="0">
            <a:spAutoFit/>
          </a:bodyPr>
          <a:lstStyle/>
          <a:p>
            <a:pPr marL="12700" marR="5080">
              <a:lnSpc>
                <a:spcPct val="100000"/>
              </a:lnSpc>
              <a:spcBef>
                <a:spcPts val="100"/>
              </a:spcBef>
            </a:pP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sinh non</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48</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t>a.</a:t>
            </a:r>
            <a:r>
              <a:rPr spc="-95"/>
              <a:t> </a:t>
            </a:r>
            <a:r>
              <a:rPr lang="vi-VN"/>
              <a:t>Định nghĩa tỷ lệ số năm</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49</a:t>
            </a:fld>
            <a:endParaRPr spc="-25"/>
          </a:p>
        </p:txBody>
      </p:sp>
      <p:sp>
        <p:nvSpPr>
          <p:cNvPr id="3" name="object 3"/>
          <p:cNvSpPr txBox="1"/>
          <p:nvPr/>
        </p:nvSpPr>
        <p:spPr>
          <a:xfrm>
            <a:off x="1536382" y="2705100"/>
            <a:ext cx="16240125" cy="6219010"/>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Việc chọn tỉ lệ này có thể dựa trên một số tiêu chí:</a:t>
            </a:r>
          </a:p>
          <a:p>
            <a:pPr marL="12700">
              <a:lnSpc>
                <a:spcPct val="100000"/>
              </a:lnSpc>
              <a:spcBef>
                <a:spcPts val="95"/>
              </a:spcBef>
            </a:pPr>
            <a:endParaRPr lang="vi-VN" sz="4000">
              <a:latin typeface="Calibri"/>
              <a:cs typeface="Calibri"/>
            </a:endParaRPr>
          </a:p>
          <a:p>
            <a:pPr marL="584200" indent="-571500">
              <a:lnSpc>
                <a:spcPct val="100000"/>
              </a:lnSpc>
              <a:spcBef>
                <a:spcPts val="95"/>
              </a:spcBef>
              <a:buFont typeface="Arial" panose="020B0604020202020204" pitchFamily="34" charset="0"/>
              <a:buChar char="•"/>
            </a:pPr>
            <a:r>
              <a:rPr lang="vi-VN" sz="4000">
                <a:latin typeface="Calibri"/>
                <a:cs typeface="Calibri"/>
              </a:rPr>
              <a:t>Training set lớn: Chọn năm 2000-2013 làm tập huấn luyện, vì muốn mô hình học từ nhiều dữ liệu hơn để học các mẫu, quy luật phức tạp hơn.</a:t>
            </a:r>
          </a:p>
          <a:p>
            <a:pPr marL="584200" indent="-571500">
              <a:lnSpc>
                <a:spcPct val="100000"/>
              </a:lnSpc>
              <a:spcBef>
                <a:spcPts val="95"/>
              </a:spcBef>
              <a:buFont typeface="Arial" panose="020B0604020202020204" pitchFamily="34" charset="0"/>
              <a:buChar char="•"/>
            </a:pPr>
            <a:r>
              <a:rPr lang="vi-VN" sz="4000">
                <a:latin typeface="Calibri"/>
                <a:cs typeface="Calibri"/>
              </a:rPr>
              <a:t>Validation set có sự đa dạng: Chọn 2011-2017 cho tập validation để đảm bảo nó bao gồm dữ liệu đa dạng hơn, không trùng với tập huấn luyện nhưng vẫn nằm trong ngữ cảnh thời gian gần.</a:t>
            </a:r>
          </a:p>
          <a:p>
            <a:pPr marL="584200" indent="-571500">
              <a:lnSpc>
                <a:spcPct val="100000"/>
              </a:lnSpc>
              <a:spcBef>
                <a:spcPts val="95"/>
              </a:spcBef>
              <a:buFont typeface="Arial" panose="020B0604020202020204" pitchFamily="34" charset="0"/>
              <a:buChar char="•"/>
            </a:pPr>
            <a:r>
              <a:rPr lang="vi-VN" sz="4000">
                <a:latin typeface="Calibri"/>
                <a:cs typeface="Calibri"/>
              </a:rPr>
              <a:t>Test set mới nhất: Dữ liệu từ 2017-2022 được chọn làm tập kiểm tra để kiểm tra hiệu suất của mô hình trên dữ liệu mới, không được sử dụng trong quá trình huấn luyện hoặc điều chỉnh siêu tham số.</a:t>
            </a:r>
            <a:endParaRPr sz="40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t>1.</a:t>
            </a:r>
            <a:r>
              <a:rPr spc="-80"/>
              <a:t> </a:t>
            </a:r>
            <a:r>
              <a:t>Thu</a:t>
            </a:r>
            <a:r>
              <a:rPr spc="-55"/>
              <a:t> </a:t>
            </a:r>
            <a:r>
              <a:t>thập</a:t>
            </a:r>
            <a:r>
              <a:rPr spc="-70"/>
              <a:t> </a:t>
            </a:r>
            <a:r>
              <a:t>dữ</a:t>
            </a:r>
            <a:r>
              <a:rPr spc="-60"/>
              <a:t> </a:t>
            </a:r>
            <a:r>
              <a:rPr spc="-20"/>
              <a:t>liệu</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5</a:t>
            </a:fld>
            <a:endParaRPr spc="-50"/>
          </a:p>
        </p:txBody>
      </p:sp>
      <p:sp>
        <p:nvSpPr>
          <p:cNvPr id="3" name="object 3"/>
          <p:cNvSpPr txBox="1"/>
          <p:nvPr/>
        </p:nvSpPr>
        <p:spPr>
          <a:xfrm>
            <a:off x="338137" y="3695700"/>
            <a:ext cx="17722214" cy="3089948"/>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Thập dữ liệu sử dụng Web API từ (</a:t>
            </a:r>
            <a:r>
              <a:rPr lang="vi-VN" sz="4000" b="0" i="0" u="none" strike="noStrike">
                <a:effectLst/>
                <a:latin typeface="Calibri" panose="020F0502020204030204" pitchFamily="34" charset="0"/>
                <a:cs typeface="Calibri" panose="020F0502020204030204" pitchFamily="34" charset="0"/>
                <a:hlinkClick r:id="rId2"/>
              </a:rPr>
              <a:t>https://ghoapi.azureedge.net/api/MORT_100</a:t>
            </a:r>
            <a:r>
              <a:rPr lang="vi-VN" sz="4000" b="0" i="0">
                <a:effectLst/>
                <a:latin typeface="Calibri" panose="020F0502020204030204" pitchFamily="34" charset="0"/>
                <a:cs typeface="Calibri" panose="020F0502020204030204" pitchFamily="34" charset="0"/>
              </a:rPr>
              <a:t>).</a:t>
            </a:r>
          </a:p>
          <a:p>
            <a:pPr algn="l"/>
            <a:endParaRPr lang="vi-VN" sz="4000">
              <a:latin typeface="Calibri" panose="020F0502020204030204" pitchFamily="34" charset="0"/>
              <a:cs typeface="Calibri" panose="020F0502020204030204" pitchFamily="34" charset="0"/>
            </a:endParaRPr>
          </a:p>
          <a:p>
            <a:pPr algn="l"/>
            <a:r>
              <a:rPr lang="vi-VN" sz="4000" b="0" i="0">
                <a:effectLst/>
                <a:latin typeface="Calibri" panose="020F0502020204030204" pitchFamily="34" charset="0"/>
                <a:cs typeface="Calibri" panose="020F0502020204030204" pitchFamily="34" charset="0"/>
              </a:rPr>
              <a:t>Đây là dữ liệu của Tổ chức Y tế Thế giới trong đó bao gồm dữ liệu về số lượng ca tử vong ở trẻ em dưới 5 tuổi theo từng nguyên nhân của tất cả các quốc gia trên thế giới từ năm 2000 đến năm 2021.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rPr lang="vi-VN"/>
              <a:t>b</a:t>
            </a:r>
            <a:r>
              <a:t>.</a:t>
            </a:r>
            <a:r>
              <a:rPr lang="vi-VN"/>
              <a:t> Xây dựng mô hình</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50</a:t>
            </a:fld>
            <a:endParaRPr spc="-25"/>
          </a:p>
        </p:txBody>
      </p:sp>
      <p:sp>
        <p:nvSpPr>
          <p:cNvPr id="3" name="object 3"/>
          <p:cNvSpPr txBox="1"/>
          <p:nvPr/>
        </p:nvSpPr>
        <p:spPr>
          <a:xfrm>
            <a:off x="1828800" y="2324100"/>
            <a:ext cx="14975205" cy="6847387"/>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Chia ra label và feature</a:t>
            </a:r>
          </a:p>
          <a:p>
            <a:pPr marL="584200" indent="-571500">
              <a:lnSpc>
                <a:spcPct val="100000"/>
              </a:lnSpc>
              <a:spcBef>
                <a:spcPts val="95"/>
              </a:spcBef>
              <a:buFont typeface="Arial" panose="020B0604020202020204" pitchFamily="34" charset="0"/>
              <a:buChar char="•"/>
            </a:pPr>
            <a:r>
              <a:rPr lang="vi-VN" sz="4000">
                <a:latin typeface="Calibri"/>
                <a:cs typeface="Calibri"/>
              </a:rPr>
              <a:t>Label: Prematurity - số ca tử vong do sinh non</a:t>
            </a:r>
          </a:p>
          <a:p>
            <a:pPr marL="584200" indent="-571500">
              <a:lnSpc>
                <a:spcPct val="100000"/>
              </a:lnSpc>
              <a:spcBef>
                <a:spcPts val="95"/>
              </a:spcBef>
              <a:buFont typeface="Arial" panose="020B0604020202020204" pitchFamily="34" charset="0"/>
              <a:buChar char="•"/>
            </a:pPr>
            <a:r>
              <a:rPr lang="vi-VN" sz="4000">
                <a:latin typeface="Calibri"/>
                <a:cs typeface="Calibri"/>
              </a:rPr>
              <a:t>Features: các nguyên do khác</a:t>
            </a:r>
          </a:p>
          <a:p>
            <a:pPr marL="12700">
              <a:lnSpc>
                <a:spcPct val="100000"/>
              </a:lnSpc>
              <a:spcBef>
                <a:spcPts val="95"/>
              </a:spcBef>
            </a:pPr>
            <a:r>
              <a:rPr lang="vi-VN" sz="4000">
                <a:latin typeface="Calibri"/>
                <a:cs typeface="Calibri"/>
              </a:rPr>
              <a:t>Lý do chọn Prematurity làm label là vì:</a:t>
            </a:r>
          </a:p>
          <a:p>
            <a:pPr marL="584200" indent="-571500">
              <a:lnSpc>
                <a:spcPct val="100000"/>
              </a:lnSpc>
              <a:spcBef>
                <a:spcPts val="95"/>
              </a:spcBef>
              <a:buFont typeface="Courier New" panose="02070309020205020404" pitchFamily="49" charset="0"/>
              <a:buChar char="o"/>
            </a:pPr>
            <a:r>
              <a:rPr lang="vi-VN" sz="4000">
                <a:latin typeface="Calibri"/>
                <a:cs typeface="Calibri"/>
              </a:rPr>
              <a:t>Sự sinh non thường là một trong những nguyên nhân chính dẫn đến tử vong ở trẻ sơ sinh. Việc dự đoán số ca tử vong dựa trên yếu tố này có thể hữu ích để hiểu rõ hơn về tác động của sự sớm non đối với tỷ lệ tử vong.</a:t>
            </a:r>
          </a:p>
          <a:p>
            <a:pPr marL="584200" indent="-571500">
              <a:lnSpc>
                <a:spcPct val="100000"/>
              </a:lnSpc>
              <a:spcBef>
                <a:spcPts val="95"/>
              </a:spcBef>
              <a:buFont typeface="Courier New" panose="02070309020205020404" pitchFamily="49" charset="0"/>
              <a:buChar char="o"/>
            </a:pPr>
            <a:r>
              <a:rPr lang="vi-VN" sz="4000">
                <a:latin typeface="Calibri"/>
                <a:cs typeface="Calibri"/>
              </a:rPr>
              <a:t>Dữ liệu về sự sinh non có sẵn và có tính khả thi trong việc thu thập so với các yếu tố khác. Điều này giúp mô hình học máy được huấn luyện và kiểm tra dựa trên thông tin rõ ràng và đủ đầy.</a:t>
            </a:r>
            <a:endParaRPr sz="40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51</a:t>
            </a:fld>
            <a:endParaRPr spc="-25"/>
          </a:p>
        </p:txBody>
      </p:sp>
      <p:pic>
        <p:nvPicPr>
          <p:cNvPr id="8" name="Picture 7">
            <a:extLst>
              <a:ext uri="{FF2B5EF4-FFF2-40B4-BE49-F238E27FC236}">
                <a16:creationId xmlns:a16="http://schemas.microsoft.com/office/drawing/2014/main" id="{8AEAF8FD-FCE6-2851-1F82-384EC892FE3B}"/>
              </a:ext>
            </a:extLst>
          </p:cNvPr>
          <p:cNvPicPr>
            <a:picLocks noChangeAspect="1"/>
          </p:cNvPicPr>
          <p:nvPr/>
        </p:nvPicPr>
        <p:blipFill>
          <a:blip r:embed="rId2"/>
          <a:stretch>
            <a:fillRect/>
          </a:stretch>
        </p:blipFill>
        <p:spPr>
          <a:xfrm>
            <a:off x="2057400" y="2917167"/>
            <a:ext cx="13635554" cy="575007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52</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Mô hình Linear Regression không có các siêu tham số cần điều chỉnh như một số mô hình phức tạp khác nên có thể dùng cross-validation để xác thực siêu tham số</a:t>
            </a:r>
          </a:p>
        </p:txBody>
      </p:sp>
      <p:pic>
        <p:nvPicPr>
          <p:cNvPr id="5" name="Picture 4">
            <a:extLst>
              <a:ext uri="{FF2B5EF4-FFF2-40B4-BE49-F238E27FC236}">
                <a16:creationId xmlns:a16="http://schemas.microsoft.com/office/drawing/2014/main" id="{DD1F4C57-1A29-D574-E280-B37640599C75}"/>
              </a:ext>
            </a:extLst>
          </p:cNvPr>
          <p:cNvPicPr>
            <a:picLocks noChangeAspect="1"/>
          </p:cNvPicPr>
          <p:nvPr/>
        </p:nvPicPr>
        <p:blipFill>
          <a:blip r:embed="rId2"/>
          <a:stretch>
            <a:fillRect/>
          </a:stretch>
        </p:blipFill>
        <p:spPr>
          <a:xfrm>
            <a:off x="2062163" y="5255243"/>
            <a:ext cx="15308853" cy="2209800"/>
          </a:xfrm>
          <a:prstGeom prst="rect">
            <a:avLst/>
          </a:prstGeom>
        </p:spPr>
      </p:pic>
    </p:spTree>
    <p:extLst>
      <p:ext uri="{BB962C8B-B14F-4D97-AF65-F5344CB8AC3E}">
        <p14:creationId xmlns:p14="http://schemas.microsoft.com/office/powerpoint/2010/main" val="1533162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53</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378565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Khi sử dụng scoring='neg_mean_squared_error', điểm số được trả về sẽ là giá trị âm của MSE, có nghĩa là mô hình càng tốt nếu giá trị này càng cao. Sau khi hoàn thiện cross-validation, ta có thể đổi dấu của kết quả để lấy giá trị MSE dương thực sự. Điều này giúp cho việc so sánh và đánh giá hiệu suất dễ dàng hơn, với giá trị MSE càng nhỏ thể hiện mô hình càng tốt.</a:t>
            </a:r>
          </a:p>
        </p:txBody>
      </p:sp>
    </p:spTree>
    <p:extLst>
      <p:ext uri="{BB962C8B-B14F-4D97-AF65-F5344CB8AC3E}">
        <p14:creationId xmlns:p14="http://schemas.microsoft.com/office/powerpoint/2010/main" val="157060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54</a:t>
            </a:fld>
            <a:endParaRPr spc="-25"/>
          </a:p>
        </p:txBody>
      </p:sp>
      <p:pic>
        <p:nvPicPr>
          <p:cNvPr id="5" name="Picture 4">
            <a:extLst>
              <a:ext uri="{FF2B5EF4-FFF2-40B4-BE49-F238E27FC236}">
                <a16:creationId xmlns:a16="http://schemas.microsoft.com/office/drawing/2014/main" id="{4CAA1C66-46CD-E5E4-6540-800C7AF2F800}"/>
              </a:ext>
            </a:extLst>
          </p:cNvPr>
          <p:cNvPicPr>
            <a:picLocks noChangeAspect="1"/>
          </p:cNvPicPr>
          <p:nvPr/>
        </p:nvPicPr>
        <p:blipFill>
          <a:blip r:embed="rId2"/>
          <a:stretch>
            <a:fillRect/>
          </a:stretch>
        </p:blipFill>
        <p:spPr>
          <a:xfrm>
            <a:off x="2133600" y="2781300"/>
            <a:ext cx="13563600" cy="3349475"/>
          </a:xfrm>
          <a:prstGeom prst="rect">
            <a:avLst/>
          </a:prstGeom>
        </p:spPr>
      </p:pic>
      <p:sp>
        <p:nvSpPr>
          <p:cNvPr id="8" name="TextBox 7">
            <a:extLst>
              <a:ext uri="{FF2B5EF4-FFF2-40B4-BE49-F238E27FC236}">
                <a16:creationId xmlns:a16="http://schemas.microsoft.com/office/drawing/2014/main" id="{ADCFE359-5726-7A4A-EACC-6F6F73EEF55A}"/>
              </a:ext>
            </a:extLst>
          </p:cNvPr>
          <p:cNvSpPr txBox="1"/>
          <p:nvPr/>
        </p:nvSpPr>
        <p:spPr>
          <a:xfrm>
            <a:off x="2133600" y="65151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Dựa vào kết quả trên thì mô hình thể hiện không tốt vì giá trị mean_mse vẫn lớn nên ta phải tinh chỉnh</a:t>
            </a:r>
          </a:p>
        </p:txBody>
      </p:sp>
    </p:spTree>
    <p:extLst>
      <p:ext uri="{BB962C8B-B14F-4D97-AF65-F5344CB8AC3E}">
        <p14:creationId xmlns:p14="http://schemas.microsoft.com/office/powerpoint/2010/main" val="1386839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55</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938992"/>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Quá trình tinh chỉnh: sử dụng GridSearchCV để tìm kiếm siêu tham số tốt nhất cho một mô hình máy học và tinh chỉnh khi dùng validation data</a:t>
            </a:r>
          </a:p>
        </p:txBody>
      </p:sp>
      <p:pic>
        <p:nvPicPr>
          <p:cNvPr id="4" name="Picture 3">
            <a:extLst>
              <a:ext uri="{FF2B5EF4-FFF2-40B4-BE49-F238E27FC236}">
                <a16:creationId xmlns:a16="http://schemas.microsoft.com/office/drawing/2014/main" id="{B75E8348-3577-A0EE-5027-9301511011E2}"/>
              </a:ext>
            </a:extLst>
          </p:cNvPr>
          <p:cNvPicPr>
            <a:picLocks noChangeAspect="1"/>
          </p:cNvPicPr>
          <p:nvPr/>
        </p:nvPicPr>
        <p:blipFill>
          <a:blip r:embed="rId2"/>
          <a:stretch>
            <a:fillRect/>
          </a:stretch>
        </p:blipFill>
        <p:spPr>
          <a:xfrm>
            <a:off x="2209800" y="5098081"/>
            <a:ext cx="12268200" cy="4349044"/>
          </a:xfrm>
          <a:prstGeom prst="rect">
            <a:avLst/>
          </a:prstGeom>
        </p:spPr>
      </p:pic>
    </p:spTree>
    <p:extLst>
      <p:ext uri="{BB962C8B-B14F-4D97-AF65-F5344CB8AC3E}">
        <p14:creationId xmlns:p14="http://schemas.microsoft.com/office/powerpoint/2010/main" val="4155289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56</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Sau khi đã tinh chỉnh siêu tham số thì so sánh 2 giá trị hiệu suất mô hình được tinh chỉnh trên tập và validation</a:t>
            </a:r>
          </a:p>
        </p:txBody>
      </p:sp>
      <p:pic>
        <p:nvPicPr>
          <p:cNvPr id="5" name="Picture 4">
            <a:extLst>
              <a:ext uri="{FF2B5EF4-FFF2-40B4-BE49-F238E27FC236}">
                <a16:creationId xmlns:a16="http://schemas.microsoft.com/office/drawing/2014/main" id="{BA3D9357-9833-F540-5272-FB042F074ABF}"/>
              </a:ext>
            </a:extLst>
          </p:cNvPr>
          <p:cNvPicPr>
            <a:picLocks noChangeAspect="1"/>
          </p:cNvPicPr>
          <p:nvPr/>
        </p:nvPicPr>
        <p:blipFill>
          <a:blip r:embed="rId2"/>
          <a:stretch>
            <a:fillRect/>
          </a:stretch>
        </p:blipFill>
        <p:spPr>
          <a:xfrm>
            <a:off x="2133600" y="4482528"/>
            <a:ext cx="13109689" cy="5080292"/>
          </a:xfrm>
          <a:prstGeom prst="rect">
            <a:avLst/>
          </a:prstGeom>
        </p:spPr>
      </p:pic>
    </p:spTree>
    <p:extLst>
      <p:ext uri="{BB962C8B-B14F-4D97-AF65-F5344CB8AC3E}">
        <p14:creationId xmlns:p14="http://schemas.microsoft.com/office/powerpoint/2010/main" val="1522095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57</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Đánh giá hiệu suất trên tập test</a:t>
            </a:r>
          </a:p>
        </p:txBody>
      </p:sp>
      <p:pic>
        <p:nvPicPr>
          <p:cNvPr id="4" name="Picture 3">
            <a:extLst>
              <a:ext uri="{FF2B5EF4-FFF2-40B4-BE49-F238E27FC236}">
                <a16:creationId xmlns:a16="http://schemas.microsoft.com/office/drawing/2014/main" id="{06F25922-DC19-8BC1-3C3E-E26636B822A6}"/>
              </a:ext>
            </a:extLst>
          </p:cNvPr>
          <p:cNvPicPr>
            <a:picLocks noChangeAspect="1"/>
          </p:cNvPicPr>
          <p:nvPr/>
        </p:nvPicPr>
        <p:blipFill>
          <a:blip r:embed="rId2"/>
          <a:stretch>
            <a:fillRect/>
          </a:stretch>
        </p:blipFill>
        <p:spPr>
          <a:xfrm>
            <a:off x="1981200" y="3866975"/>
            <a:ext cx="14697765" cy="5181320"/>
          </a:xfrm>
          <a:prstGeom prst="rect">
            <a:avLst/>
          </a:prstGeom>
        </p:spPr>
      </p:pic>
    </p:spTree>
    <p:extLst>
      <p:ext uri="{BB962C8B-B14F-4D97-AF65-F5344CB8AC3E}">
        <p14:creationId xmlns:p14="http://schemas.microsoft.com/office/powerpoint/2010/main" val="2573858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d</a:t>
            </a:r>
            <a:r>
              <a:t>.</a:t>
            </a:r>
            <a:r>
              <a:rPr spc="-65"/>
              <a:t> </a:t>
            </a:r>
            <a:r>
              <a:rPr lang="vi-VN" spc="-65"/>
              <a:t>Khá phá sự phân tán dữ liệu</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58</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Vẽ biểu đồ</a:t>
            </a:r>
          </a:p>
        </p:txBody>
      </p:sp>
      <p:pic>
        <p:nvPicPr>
          <p:cNvPr id="5" name="Picture 4">
            <a:extLst>
              <a:ext uri="{FF2B5EF4-FFF2-40B4-BE49-F238E27FC236}">
                <a16:creationId xmlns:a16="http://schemas.microsoft.com/office/drawing/2014/main" id="{DC8A48D2-4FCB-CDC7-B891-FDB854888098}"/>
              </a:ext>
            </a:extLst>
          </p:cNvPr>
          <p:cNvPicPr>
            <a:picLocks noChangeAspect="1"/>
          </p:cNvPicPr>
          <p:nvPr/>
        </p:nvPicPr>
        <p:blipFill>
          <a:blip r:embed="rId2"/>
          <a:stretch>
            <a:fillRect/>
          </a:stretch>
        </p:blipFill>
        <p:spPr>
          <a:xfrm>
            <a:off x="2133600" y="3794624"/>
            <a:ext cx="10221751" cy="5792008"/>
          </a:xfrm>
          <a:prstGeom prst="rect">
            <a:avLst/>
          </a:prstGeom>
        </p:spPr>
      </p:pic>
    </p:spTree>
    <p:extLst>
      <p:ext uri="{BB962C8B-B14F-4D97-AF65-F5344CB8AC3E}">
        <p14:creationId xmlns:p14="http://schemas.microsoft.com/office/powerpoint/2010/main" val="88549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885859"/>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Chia các feature thành independent và dependent variables phục vụ cho quá trình dự đoán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Independent: Các nguyên nhân tử vong không phải vì bệnh dịch, gồm: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Prematurity (Sinh non)</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Birth asphyxia/trauma (Ngạt sơ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Congenital anomalies (Dị tật bẩm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Injuries (Chấn thương)</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Dependent: Các nguyên nhân tử vong do bệnh dịch (HIV, bệnh tiêu chảy, ...)</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59</a:t>
            </a:fld>
            <a:endParaRPr spc="-25"/>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t>1.</a:t>
            </a:r>
            <a:r>
              <a:rPr spc="-80"/>
              <a:t> </a:t>
            </a:r>
            <a:r>
              <a:t>Thu</a:t>
            </a:r>
            <a:r>
              <a:rPr spc="-55"/>
              <a:t> </a:t>
            </a:r>
            <a:r>
              <a:t>thập</a:t>
            </a:r>
            <a:r>
              <a:rPr spc="-70"/>
              <a:t> </a:t>
            </a:r>
            <a:r>
              <a:t>dữ</a:t>
            </a:r>
            <a:r>
              <a:rPr spc="-60"/>
              <a:t> </a:t>
            </a:r>
            <a:r>
              <a:rPr spc="-20"/>
              <a:t>liệu</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6</a:t>
            </a:fld>
            <a:endParaRPr spc="-50"/>
          </a:p>
        </p:txBody>
      </p:sp>
      <p:sp>
        <p:nvSpPr>
          <p:cNvPr id="3" name="object 3"/>
          <p:cNvSpPr txBox="1"/>
          <p:nvPr/>
        </p:nvSpPr>
        <p:spPr>
          <a:xfrm>
            <a:off x="338137" y="2911992"/>
            <a:ext cx="17722214" cy="7398820"/>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Indicator MORT_100 (Số lượng ca tử vong ở trẻ em dưới 5 tuổi theo từng nguyên nhân) có các Dimension sau:</a:t>
            </a:r>
          </a:p>
          <a:p>
            <a:pPr algn="l"/>
            <a:r>
              <a:rPr lang="vi-VN" sz="4000" b="0" i="0">
                <a:effectLst/>
                <a:latin typeface="Calibri" panose="020F0502020204030204" pitchFamily="34" charset="0"/>
                <a:cs typeface="Calibri" panose="020F0502020204030204" pitchFamily="34" charset="0"/>
              </a:rPr>
              <a:t>SpatialDimType, SpatialDim, TimeDimType, TimeDim, Dim1Type,Dim1,Dim2Type,Dim2,NumericValue</a:t>
            </a:r>
          </a:p>
          <a:p>
            <a:pPr algn="l"/>
            <a:endParaRPr lang="vi-VN" sz="4000" b="0" i="0">
              <a:effectLst/>
              <a:latin typeface="Calibri" panose="020F0502020204030204" pitchFamily="34" charset="0"/>
              <a:cs typeface="Calibri" panose="020F0502020204030204" pitchFamily="34" charset="0"/>
            </a:endParaRPr>
          </a:p>
          <a:p>
            <a:pPr algn="l"/>
            <a:r>
              <a:rPr lang="vi-VN" sz="4000">
                <a:latin typeface="Calibri" panose="020F0502020204030204" pitchFamily="34" charset="0"/>
                <a:cs typeface="Calibri" panose="020F0502020204030204" pitchFamily="34" charset="0"/>
              </a:rPr>
              <a:t>Dữ liệu ta muốn thu thập là dữ liệu được lọc theo:</a:t>
            </a:r>
          </a:p>
          <a:p>
            <a:pPr marL="571500" indent="-571500" algn="l">
              <a:buFont typeface="Arial" panose="020B0604020202020204" pitchFamily="34" charset="0"/>
              <a:buChar char="•"/>
            </a:pPr>
            <a:r>
              <a:rPr lang="vi-VN" sz="4000">
                <a:latin typeface="Calibri" panose="020F0502020204030204" pitchFamily="34" charset="0"/>
                <a:cs typeface="Calibri" panose="020F0502020204030204" pitchFamily="34" charset="0"/>
              </a:rPr>
              <a:t>SpatialDimType = COUNTRY: Dữ liệu được chia theo từng quốc gia</a:t>
            </a:r>
          </a:p>
          <a:p>
            <a:pPr marL="571500" indent="-571500" algn="l">
              <a:buFont typeface="Arial" panose="020B0604020202020204" pitchFamily="34" charset="0"/>
              <a:buChar char="•"/>
            </a:pPr>
            <a:r>
              <a:rPr lang="vi-VN" sz="4000">
                <a:latin typeface="Calibri" panose="020F0502020204030204" pitchFamily="34" charset="0"/>
                <a:cs typeface="Calibri" panose="020F0502020204030204" pitchFamily="34" charset="0"/>
              </a:rPr>
              <a:t>Dim1 = YEARS0-4: Dữ liệu được chia theo nhóm tuổi xác định theo năm, từ năm thứ 0 đến năm thứ 4 (dưới 5 tuổi)</a:t>
            </a:r>
          </a:p>
          <a:p>
            <a:pPr algn="l"/>
            <a:endParaRPr lang="vi-VN" sz="4000" b="0" i="0">
              <a:effectLst/>
              <a:latin typeface="-apple-system"/>
            </a:endParaRPr>
          </a:p>
          <a:p>
            <a:pPr algn="l"/>
            <a:endParaRPr lang="vi-VN" sz="4000" b="0" i="0">
              <a:effectLst/>
              <a:latin typeface="-apple-system"/>
            </a:endParaRPr>
          </a:p>
          <a:p>
            <a:pPr algn="l"/>
            <a:endParaRPr lang="vi-VN" sz="4000" b="0" i="0">
              <a:effectLst/>
              <a:latin typeface="-apple-system"/>
            </a:endParaRPr>
          </a:p>
        </p:txBody>
      </p:sp>
    </p:spTree>
    <p:extLst>
      <p:ext uri="{BB962C8B-B14F-4D97-AF65-F5344CB8AC3E}">
        <p14:creationId xmlns:p14="http://schemas.microsoft.com/office/powerpoint/2010/main" val="496778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Liệt kê các features sử dụng để lấy dữ liệu làm independent variables: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60</a:t>
            </a:fld>
            <a:endParaRPr spc="-25"/>
          </a:p>
        </p:txBody>
      </p:sp>
      <p:pic>
        <p:nvPicPr>
          <p:cNvPr id="6" name="Picture 5">
            <a:extLst>
              <a:ext uri="{FF2B5EF4-FFF2-40B4-BE49-F238E27FC236}">
                <a16:creationId xmlns:a16="http://schemas.microsoft.com/office/drawing/2014/main" id="{CF8C6DC8-7A3C-ADAD-6AC2-4AEBA0887DDC}"/>
              </a:ext>
            </a:extLst>
          </p:cNvPr>
          <p:cNvPicPr>
            <a:picLocks noChangeAspect="1"/>
          </p:cNvPicPr>
          <p:nvPr/>
        </p:nvPicPr>
        <p:blipFill>
          <a:blip r:embed="rId2"/>
          <a:stretch>
            <a:fillRect/>
          </a:stretch>
        </p:blipFill>
        <p:spPr>
          <a:xfrm>
            <a:off x="1643062" y="4171814"/>
            <a:ext cx="14785250" cy="1505086"/>
          </a:xfrm>
          <a:prstGeom prst="rect">
            <a:avLst/>
          </a:prstGeom>
        </p:spPr>
      </p:pic>
    </p:spTree>
    <p:extLst>
      <p:ext uri="{BB962C8B-B14F-4D97-AF65-F5344CB8AC3E}">
        <p14:creationId xmlns:p14="http://schemas.microsoft.com/office/powerpoint/2010/main" val="1662761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Phân chia dữ liệu và tạo các tập dữ liệu để train, test và validation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Tỉ lệ lựa chọn: Train: 60% - Test &amp; Validation: 20%:</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61</a:t>
            </a:fld>
            <a:endParaRPr spc="-25"/>
          </a:p>
        </p:txBody>
      </p:sp>
      <p:pic>
        <p:nvPicPr>
          <p:cNvPr id="7" name="Picture 6">
            <a:extLst>
              <a:ext uri="{FF2B5EF4-FFF2-40B4-BE49-F238E27FC236}">
                <a16:creationId xmlns:a16="http://schemas.microsoft.com/office/drawing/2014/main" id="{5026AE80-8BFA-5466-1850-D3644B327F0A}"/>
              </a:ext>
            </a:extLst>
          </p:cNvPr>
          <p:cNvPicPr>
            <a:picLocks noChangeAspect="1"/>
          </p:cNvPicPr>
          <p:nvPr/>
        </p:nvPicPr>
        <p:blipFill>
          <a:blip r:embed="rId2"/>
          <a:stretch>
            <a:fillRect/>
          </a:stretch>
        </p:blipFill>
        <p:spPr>
          <a:xfrm>
            <a:off x="2743200" y="4610100"/>
            <a:ext cx="11430000" cy="5097466"/>
          </a:xfrm>
          <a:prstGeom prst="rect">
            <a:avLst/>
          </a:prstGeom>
        </p:spPr>
      </p:pic>
    </p:spTree>
    <p:extLst>
      <p:ext uri="{BB962C8B-B14F-4D97-AF65-F5344CB8AC3E}">
        <p14:creationId xmlns:p14="http://schemas.microsoft.com/office/powerpoint/2010/main" val="1497583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Khởi tạo mô hình với các tham số mặc định và huấn luyện mô hình</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62</a:t>
            </a:fld>
            <a:endParaRPr spc="-25"/>
          </a:p>
        </p:txBody>
      </p:sp>
      <p:pic>
        <p:nvPicPr>
          <p:cNvPr id="6" name="Picture 5">
            <a:extLst>
              <a:ext uri="{FF2B5EF4-FFF2-40B4-BE49-F238E27FC236}">
                <a16:creationId xmlns:a16="http://schemas.microsoft.com/office/drawing/2014/main" id="{5CC1238A-55B7-4A20-6FD2-B00075151CAA}"/>
              </a:ext>
            </a:extLst>
          </p:cNvPr>
          <p:cNvPicPr>
            <a:picLocks noChangeAspect="1"/>
          </p:cNvPicPr>
          <p:nvPr/>
        </p:nvPicPr>
        <p:blipFill>
          <a:blip r:embed="rId2"/>
          <a:stretch>
            <a:fillRect/>
          </a:stretch>
        </p:blipFill>
        <p:spPr>
          <a:xfrm>
            <a:off x="1676400" y="4076700"/>
            <a:ext cx="15020169" cy="2819400"/>
          </a:xfrm>
          <a:prstGeom prst="rect">
            <a:avLst/>
          </a:prstGeom>
        </p:spPr>
      </p:pic>
    </p:spTree>
    <p:extLst>
      <p:ext uri="{BB962C8B-B14F-4D97-AF65-F5344CB8AC3E}">
        <p14:creationId xmlns:p14="http://schemas.microsoft.com/office/powerpoint/2010/main" val="177409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Vẽ biểu đồ</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63</a:t>
            </a:fld>
            <a:endParaRPr spc="-25"/>
          </a:p>
        </p:txBody>
      </p:sp>
      <p:pic>
        <p:nvPicPr>
          <p:cNvPr id="7" name="Picture 6">
            <a:extLst>
              <a:ext uri="{FF2B5EF4-FFF2-40B4-BE49-F238E27FC236}">
                <a16:creationId xmlns:a16="http://schemas.microsoft.com/office/drawing/2014/main" id="{D23A24E8-55E1-5BD4-C51E-C3FBA5101F0F}"/>
              </a:ext>
            </a:extLst>
          </p:cNvPr>
          <p:cNvPicPr>
            <a:picLocks noChangeAspect="1"/>
          </p:cNvPicPr>
          <p:nvPr/>
        </p:nvPicPr>
        <p:blipFill>
          <a:blip r:embed="rId2"/>
          <a:stretch>
            <a:fillRect/>
          </a:stretch>
        </p:blipFill>
        <p:spPr>
          <a:xfrm>
            <a:off x="2971800" y="4046651"/>
            <a:ext cx="9296400" cy="5516169"/>
          </a:xfrm>
          <a:prstGeom prst="rect">
            <a:avLst/>
          </a:prstGeom>
        </p:spPr>
      </p:pic>
    </p:spTree>
    <p:extLst>
      <p:ext uri="{BB962C8B-B14F-4D97-AF65-F5344CB8AC3E}">
        <p14:creationId xmlns:p14="http://schemas.microsoft.com/office/powerpoint/2010/main" val="4063843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Đánh giá bằng các thang đo lường</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64</a:t>
            </a:fld>
            <a:endParaRPr spc="-25"/>
          </a:p>
        </p:txBody>
      </p:sp>
      <p:pic>
        <p:nvPicPr>
          <p:cNvPr id="6" name="Picture 5">
            <a:extLst>
              <a:ext uri="{FF2B5EF4-FFF2-40B4-BE49-F238E27FC236}">
                <a16:creationId xmlns:a16="http://schemas.microsoft.com/office/drawing/2014/main" id="{C5C510F9-1974-8C50-957A-DB9F8059FBFB}"/>
              </a:ext>
            </a:extLst>
          </p:cNvPr>
          <p:cNvPicPr>
            <a:picLocks noChangeAspect="1"/>
          </p:cNvPicPr>
          <p:nvPr/>
        </p:nvPicPr>
        <p:blipFill>
          <a:blip r:embed="rId2"/>
          <a:stretch>
            <a:fillRect/>
          </a:stretch>
        </p:blipFill>
        <p:spPr>
          <a:xfrm>
            <a:off x="1676400" y="4392158"/>
            <a:ext cx="14678462" cy="3189742"/>
          </a:xfrm>
          <a:prstGeom prst="rect">
            <a:avLst/>
          </a:prstGeom>
        </p:spPr>
      </p:pic>
    </p:spTree>
    <p:extLst>
      <p:ext uri="{BB962C8B-B14F-4D97-AF65-F5344CB8AC3E}">
        <p14:creationId xmlns:p14="http://schemas.microsoft.com/office/powerpoint/2010/main" val="817503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4359527"/>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Thực hiện tinh chỉnh thử nghiệm: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Feature engineering: Thêm feature 'Year' trong cả hai bên variables, sẽ xuất hiện collinearity.</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 Xử lí vấn đề collinearity bằng cách sử dụng mô hình chính quy hóa Ridge, Lasso.</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Hyperparameters adjusting: Thay đổi các parameter trong các mô hình Linear Regression.</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65</a:t>
            </a:fld>
            <a:endParaRPr spc="-25"/>
          </a:p>
        </p:txBody>
      </p:sp>
    </p:spTree>
    <p:extLst>
      <p:ext uri="{BB962C8B-B14F-4D97-AF65-F5344CB8AC3E}">
        <p14:creationId xmlns:p14="http://schemas.microsoft.com/office/powerpoint/2010/main" val="57115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66</a:t>
            </a:fld>
            <a:endParaRPr spc="-25"/>
          </a:p>
        </p:txBody>
      </p:sp>
      <p:pic>
        <p:nvPicPr>
          <p:cNvPr id="8" name="Picture 7">
            <a:extLst>
              <a:ext uri="{FF2B5EF4-FFF2-40B4-BE49-F238E27FC236}">
                <a16:creationId xmlns:a16="http://schemas.microsoft.com/office/drawing/2014/main" id="{9A0E9A41-4015-BCCC-8E5F-A641115DC457}"/>
              </a:ext>
            </a:extLst>
          </p:cNvPr>
          <p:cNvPicPr>
            <a:picLocks noChangeAspect="1"/>
          </p:cNvPicPr>
          <p:nvPr/>
        </p:nvPicPr>
        <p:blipFill>
          <a:blip r:embed="rId2"/>
          <a:stretch>
            <a:fillRect/>
          </a:stretch>
        </p:blipFill>
        <p:spPr>
          <a:xfrm>
            <a:off x="1828800" y="4076700"/>
            <a:ext cx="14727292" cy="4343400"/>
          </a:xfrm>
          <a:prstGeom prst="rect">
            <a:avLst/>
          </a:prstGeom>
        </p:spPr>
      </p:pic>
    </p:spTree>
    <p:extLst>
      <p:ext uri="{BB962C8B-B14F-4D97-AF65-F5344CB8AC3E}">
        <p14:creationId xmlns:p14="http://schemas.microsoft.com/office/powerpoint/2010/main" val="3416988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Ridge</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67</a:t>
            </a:fld>
            <a:endParaRPr spc="-25"/>
          </a:p>
        </p:txBody>
      </p:sp>
      <p:pic>
        <p:nvPicPr>
          <p:cNvPr id="6" name="Picture 5">
            <a:extLst>
              <a:ext uri="{FF2B5EF4-FFF2-40B4-BE49-F238E27FC236}">
                <a16:creationId xmlns:a16="http://schemas.microsoft.com/office/drawing/2014/main" id="{C5548C74-AF84-A2A2-C0A3-B30A0DB70774}"/>
              </a:ext>
            </a:extLst>
          </p:cNvPr>
          <p:cNvPicPr>
            <a:picLocks noChangeAspect="1"/>
          </p:cNvPicPr>
          <p:nvPr/>
        </p:nvPicPr>
        <p:blipFill>
          <a:blip r:embed="rId2"/>
          <a:stretch>
            <a:fillRect/>
          </a:stretch>
        </p:blipFill>
        <p:spPr>
          <a:xfrm>
            <a:off x="4038600" y="4152900"/>
            <a:ext cx="7989572" cy="5121027"/>
          </a:xfrm>
          <a:prstGeom prst="rect">
            <a:avLst/>
          </a:prstGeom>
        </p:spPr>
      </p:pic>
    </p:spTree>
    <p:extLst>
      <p:ext uri="{BB962C8B-B14F-4D97-AF65-F5344CB8AC3E}">
        <p14:creationId xmlns:p14="http://schemas.microsoft.com/office/powerpoint/2010/main" val="2507620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Lasso</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68</a:t>
            </a:fld>
            <a:endParaRPr spc="-25"/>
          </a:p>
        </p:txBody>
      </p:sp>
      <p:pic>
        <p:nvPicPr>
          <p:cNvPr id="7" name="Picture 6">
            <a:extLst>
              <a:ext uri="{FF2B5EF4-FFF2-40B4-BE49-F238E27FC236}">
                <a16:creationId xmlns:a16="http://schemas.microsoft.com/office/drawing/2014/main" id="{6A448B3C-32DC-D150-CC7B-DF29C9D73102}"/>
              </a:ext>
            </a:extLst>
          </p:cNvPr>
          <p:cNvPicPr>
            <a:picLocks noChangeAspect="1"/>
          </p:cNvPicPr>
          <p:nvPr/>
        </p:nvPicPr>
        <p:blipFill>
          <a:blip r:embed="rId2"/>
          <a:stretch>
            <a:fillRect/>
          </a:stretch>
        </p:blipFill>
        <p:spPr>
          <a:xfrm>
            <a:off x="4038600" y="3984992"/>
            <a:ext cx="8305800" cy="5357291"/>
          </a:xfrm>
          <a:prstGeom prst="rect">
            <a:avLst/>
          </a:prstGeom>
        </p:spPr>
      </p:pic>
    </p:spTree>
    <p:extLst>
      <p:ext uri="{BB962C8B-B14F-4D97-AF65-F5344CB8AC3E}">
        <p14:creationId xmlns:p14="http://schemas.microsoft.com/office/powerpoint/2010/main" val="3808592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388110" y="2400300"/>
            <a:ext cx="15186025" cy="187166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Ridge + tinh chỉnh tham số</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alpha (float, mặc định là 1.0): Độ mạnh của việc điều chuẩn. Giá trị cao của </a:t>
            </a:r>
            <a:r>
              <a:rPr lang="el-GR" sz="4000">
                <a:latin typeface="Calibri"/>
                <a:cs typeface="Calibri"/>
              </a:rPr>
              <a:t>α </a:t>
            </a:r>
            <a:r>
              <a:rPr lang="vi-VN" sz="4000">
                <a:latin typeface="Calibri"/>
                <a:cs typeface="Calibri"/>
              </a:rPr>
              <a:t>sẽ dẫn đến việc điều chuẩn mạnh mẽ hơn.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69</a:t>
            </a:fld>
            <a:endParaRPr spc="-25"/>
          </a:p>
        </p:txBody>
      </p:sp>
      <p:pic>
        <p:nvPicPr>
          <p:cNvPr id="6" name="Picture 5">
            <a:extLst>
              <a:ext uri="{FF2B5EF4-FFF2-40B4-BE49-F238E27FC236}">
                <a16:creationId xmlns:a16="http://schemas.microsoft.com/office/drawing/2014/main" id="{70A80D72-5116-6A26-BC2B-5798DF4C466E}"/>
              </a:ext>
            </a:extLst>
          </p:cNvPr>
          <p:cNvPicPr>
            <a:picLocks noChangeAspect="1"/>
          </p:cNvPicPr>
          <p:nvPr/>
        </p:nvPicPr>
        <p:blipFill>
          <a:blip r:embed="rId2"/>
          <a:stretch>
            <a:fillRect/>
          </a:stretch>
        </p:blipFill>
        <p:spPr>
          <a:xfrm>
            <a:off x="4343400" y="4494818"/>
            <a:ext cx="7582806" cy="5068002"/>
          </a:xfrm>
          <a:prstGeom prst="rect">
            <a:avLst/>
          </a:prstGeom>
        </p:spPr>
      </p:pic>
    </p:spTree>
    <p:extLst>
      <p:ext uri="{BB962C8B-B14F-4D97-AF65-F5344CB8AC3E}">
        <p14:creationId xmlns:p14="http://schemas.microsoft.com/office/powerpoint/2010/main" val="2502153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t>1.</a:t>
            </a:r>
            <a:r>
              <a:rPr spc="-80"/>
              <a:t> </a:t>
            </a:r>
            <a:r>
              <a:t>Thu</a:t>
            </a:r>
            <a:r>
              <a:rPr spc="-55"/>
              <a:t> </a:t>
            </a:r>
            <a:r>
              <a:t>thập</a:t>
            </a:r>
            <a:r>
              <a:rPr spc="-70"/>
              <a:t> </a:t>
            </a:r>
            <a:r>
              <a:t>dữ</a:t>
            </a:r>
            <a:r>
              <a:rPr spc="-60"/>
              <a:t> </a:t>
            </a:r>
            <a:r>
              <a:rPr spc="-20"/>
              <a:t>liệu</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7</a:t>
            </a:fld>
            <a:endParaRPr spc="-50"/>
          </a:p>
        </p:txBody>
      </p:sp>
      <p:sp>
        <p:nvSpPr>
          <p:cNvPr id="3" name="object 3"/>
          <p:cNvSpPr txBox="1"/>
          <p:nvPr/>
        </p:nvSpPr>
        <p:spPr>
          <a:xfrm>
            <a:off x="338137" y="2911992"/>
            <a:ext cx="17722214" cy="7891263"/>
          </a:xfrm>
          <a:prstGeom prst="rect">
            <a:avLst/>
          </a:prstGeom>
        </p:spPr>
        <p:txBody>
          <a:bodyPr vert="horz" wrap="square" lIns="0" tIns="12065" rIns="0" bIns="0" rtlCol="0">
            <a:spAutoFit/>
          </a:bodyPr>
          <a:lstStyle/>
          <a:p>
            <a:pPr algn="l"/>
            <a:r>
              <a:rPr lang="vi-VN" sz="3600" b="0" i="0">
                <a:effectLst/>
                <a:latin typeface="Calibri" panose="020F0502020204030204" pitchFamily="34" charset="0"/>
                <a:cs typeface="Calibri" panose="020F0502020204030204" pitchFamily="34" charset="0"/>
              </a:rPr>
              <a:t>Các bước để có được DataFrame dữ liệu mong muốn:</a:t>
            </a:r>
          </a:p>
          <a:p>
            <a:pPr marL="571500" indent="-571500" algn="l">
              <a:buFont typeface="Arial" panose="020B0604020202020204" pitchFamily="34" charset="0"/>
              <a:buChar char="•"/>
            </a:pPr>
            <a:r>
              <a:rPr lang="vi-VN" sz="3600" b="0" i="0">
                <a:effectLst/>
                <a:latin typeface="Calibri" panose="020F0502020204030204" pitchFamily="34" charset="0"/>
                <a:cs typeface="Calibri" panose="020F0502020204030204" pitchFamily="34" charset="0"/>
              </a:rPr>
              <a:t>Thu thập dữ liệu về các nguyên nhân tử vong ở trẻ em bao gồm mã nguyên nhân và tên nguyên nhân</a:t>
            </a:r>
          </a:p>
          <a:p>
            <a:pPr marL="571500" indent="-571500" algn="l">
              <a:buFont typeface="Arial" panose="020B0604020202020204" pitchFamily="34" charset="0"/>
              <a:buChar char="•"/>
            </a:pPr>
            <a:r>
              <a:rPr lang="vi-VN" sz="3600" b="0" i="0">
                <a:effectLst/>
                <a:latin typeface="Calibri" panose="020F0502020204030204" pitchFamily="34" charset="0"/>
                <a:cs typeface="Calibri" panose="020F0502020204030204" pitchFamily="34" charset="0"/>
              </a:rPr>
              <a:t>Thu thập dữ liệu về các quốc gia được khảo sát trong Indicator MORT_100 bao gồm mã quốc gia và tên quốc gia</a:t>
            </a:r>
          </a:p>
          <a:p>
            <a:pPr marL="571500" indent="-571500" algn="l">
              <a:buFont typeface="Arial" panose="020B0604020202020204" pitchFamily="34" charset="0"/>
              <a:buChar char="•"/>
            </a:pPr>
            <a:r>
              <a:rPr lang="vi-VN" sz="3600" b="0" i="0">
                <a:effectLst/>
                <a:latin typeface="Calibri" panose="020F0502020204030204" pitchFamily="34" charset="0"/>
                <a:cs typeface="Calibri" panose="020F0502020204030204" pitchFamily="34" charset="0"/>
              </a:rPr>
              <a:t>Với từng năm từ 2000 - 2021, từng mã nguyên nhân, thu thập dữ liệu số ca tử vong của tất cả quốc gia, sắp xếp theo bảng chữ cái dựa trên mã quốc gia</a:t>
            </a:r>
          </a:p>
          <a:p>
            <a:pPr marL="571500" indent="-571500" algn="l">
              <a:buFont typeface="Arial" panose="020B0604020202020204" pitchFamily="34" charset="0"/>
              <a:buChar char="•"/>
            </a:pPr>
            <a:r>
              <a:rPr lang="vi-VN" sz="3600" b="0" i="0">
                <a:effectLst/>
                <a:latin typeface="Calibri" panose="020F0502020204030204" pitchFamily="34" charset="0"/>
                <a:cs typeface="Calibri" panose="020F0502020204030204" pitchFamily="34" charset="0"/>
              </a:rPr>
              <a:t>Với các nguyên nhân không có dữ liệu, điền vào các giá trị None ứng với số lượng các quốc gia</a:t>
            </a:r>
          </a:p>
          <a:p>
            <a:pPr marL="571500" indent="-571500" algn="l">
              <a:buFont typeface="Arial" panose="020B0604020202020204" pitchFamily="34" charset="0"/>
              <a:buChar char="•"/>
            </a:pPr>
            <a:r>
              <a:rPr lang="vi-VN" sz="3600" b="0" i="0">
                <a:effectLst/>
                <a:latin typeface="Calibri" panose="020F0502020204030204" pitchFamily="34" charset="0"/>
                <a:cs typeface="Calibri" panose="020F0502020204030204" pitchFamily="34" charset="0"/>
              </a:rPr>
              <a:t>Sau khi có được dữ liệu cho tất cả các cột nguyên nhân tử vong của các quốc gia, điền tên các quốc gia đã được thu thập trước vào cột quốc gia</a:t>
            </a:r>
          </a:p>
          <a:p>
            <a:pPr marL="571500" indent="-571500" algn="l">
              <a:buFont typeface="Arial" panose="020B0604020202020204" pitchFamily="34" charset="0"/>
              <a:buChar char="•"/>
            </a:pPr>
            <a:r>
              <a:rPr lang="vi-VN" sz="3600" b="0" i="0">
                <a:effectLst/>
                <a:latin typeface="Calibri" panose="020F0502020204030204" pitchFamily="34" charset="0"/>
                <a:cs typeface="Calibri" panose="020F0502020204030204" pitchFamily="34" charset="0"/>
              </a:rPr>
              <a:t>Điền giá trị của năm hiện đang thu thập dữ liệu vào cột năm cho từng quốc gia</a:t>
            </a:r>
          </a:p>
          <a:p>
            <a:pPr algn="l"/>
            <a:endParaRPr lang="vi-VN" sz="4000" b="0" i="0">
              <a:effectLst/>
              <a:latin typeface="-apple-system"/>
            </a:endParaRPr>
          </a:p>
          <a:p>
            <a:pPr algn="l"/>
            <a:endParaRPr lang="vi-VN" sz="4000" b="0" i="0">
              <a:effectLst/>
              <a:latin typeface="-apple-system"/>
            </a:endParaRPr>
          </a:p>
        </p:txBody>
      </p:sp>
    </p:spTree>
    <p:extLst>
      <p:ext uri="{BB962C8B-B14F-4D97-AF65-F5344CB8AC3E}">
        <p14:creationId xmlns:p14="http://schemas.microsoft.com/office/powerpoint/2010/main" val="1343285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388110" y="2400300"/>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pt-BR" sz="4000">
                <a:latin typeface="Calibri"/>
                <a:cs typeface="Calibri"/>
              </a:rPr>
              <a:t>Lasso + tinh chỉnh tham số</a:t>
            </a: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70</a:t>
            </a:fld>
            <a:endParaRPr spc="-25"/>
          </a:p>
        </p:txBody>
      </p:sp>
      <p:pic>
        <p:nvPicPr>
          <p:cNvPr id="7" name="Picture 6">
            <a:extLst>
              <a:ext uri="{FF2B5EF4-FFF2-40B4-BE49-F238E27FC236}">
                <a16:creationId xmlns:a16="http://schemas.microsoft.com/office/drawing/2014/main" id="{9B1DE112-BCE8-7746-E656-C6F20E7C43CB}"/>
              </a:ext>
            </a:extLst>
          </p:cNvPr>
          <p:cNvPicPr>
            <a:picLocks noChangeAspect="1"/>
          </p:cNvPicPr>
          <p:nvPr/>
        </p:nvPicPr>
        <p:blipFill>
          <a:blip r:embed="rId2"/>
          <a:stretch>
            <a:fillRect/>
          </a:stretch>
        </p:blipFill>
        <p:spPr>
          <a:xfrm>
            <a:off x="4038600" y="3695700"/>
            <a:ext cx="8229600" cy="5668347"/>
          </a:xfrm>
          <a:prstGeom prst="rect">
            <a:avLst/>
          </a:prstGeom>
        </p:spPr>
      </p:pic>
    </p:spTree>
    <p:extLst>
      <p:ext uri="{BB962C8B-B14F-4D97-AF65-F5344CB8AC3E}">
        <p14:creationId xmlns:p14="http://schemas.microsoft.com/office/powerpoint/2010/main" val="2680721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800" y="2001011"/>
            <a:ext cx="15802610" cy="5466715"/>
            <a:chOff x="1447800" y="2001011"/>
            <a:chExt cx="15802610" cy="5466715"/>
          </a:xfrm>
        </p:grpSpPr>
        <p:pic>
          <p:nvPicPr>
            <p:cNvPr id="3" name="object 3"/>
            <p:cNvPicPr/>
            <p:nvPr/>
          </p:nvPicPr>
          <p:blipFill>
            <a:blip r:embed="rId2" cstate="print"/>
            <a:stretch>
              <a:fillRect/>
            </a:stretch>
          </p:blipFill>
          <p:spPr>
            <a:xfrm>
              <a:off x="1447800" y="2819400"/>
              <a:ext cx="15802356" cy="4648200"/>
            </a:xfrm>
            <a:prstGeom prst="rect">
              <a:avLst/>
            </a:prstGeom>
          </p:spPr>
        </p:pic>
        <p:pic>
          <p:nvPicPr>
            <p:cNvPr id="4" name="object 4"/>
            <p:cNvPicPr/>
            <p:nvPr/>
          </p:nvPicPr>
          <p:blipFill>
            <a:blip r:embed="rId3" cstate="print"/>
            <a:stretch>
              <a:fillRect/>
            </a:stretch>
          </p:blipFill>
          <p:spPr>
            <a:xfrm>
              <a:off x="7924800" y="2412491"/>
              <a:ext cx="3418332" cy="813816"/>
            </a:xfrm>
            <a:prstGeom prst="rect">
              <a:avLst/>
            </a:prstGeom>
          </p:spPr>
        </p:pic>
        <p:pic>
          <p:nvPicPr>
            <p:cNvPr id="5" name="object 5"/>
            <p:cNvPicPr/>
            <p:nvPr/>
          </p:nvPicPr>
          <p:blipFill>
            <a:blip r:embed="rId4" cstate="print"/>
            <a:stretch>
              <a:fillRect/>
            </a:stretch>
          </p:blipFill>
          <p:spPr>
            <a:xfrm>
              <a:off x="7534655" y="2001011"/>
              <a:ext cx="3666744" cy="1063752"/>
            </a:xfrm>
            <a:prstGeom prst="rect">
              <a:avLst/>
            </a:prstGeom>
          </p:spPr>
        </p:pic>
      </p:grpSp>
      <p:sp>
        <p:nvSpPr>
          <p:cNvPr id="6" name="object 6"/>
          <p:cNvSpPr txBox="1">
            <a:spLocks noGrp="1"/>
          </p:cNvSpPr>
          <p:nvPr>
            <p:ph type="title"/>
          </p:nvPr>
        </p:nvSpPr>
        <p:spPr>
          <a:xfrm>
            <a:off x="7862696" y="2037410"/>
            <a:ext cx="3135630" cy="940435"/>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95">
                <a:solidFill>
                  <a:srgbClr val="000000"/>
                </a:solidFill>
              </a:rPr>
              <a:t> </a:t>
            </a:r>
            <a:r>
              <a:rPr lang="vi-VN" spc="-35">
                <a:solidFill>
                  <a:srgbClr val="000000"/>
                </a:solidFill>
              </a:rPr>
              <a:t>13</a:t>
            </a:r>
            <a:endParaRPr spc="-35">
              <a:solidFill>
                <a:srgbClr val="000000"/>
              </a:solidFill>
            </a:endParaRPr>
          </a:p>
        </p:txBody>
      </p:sp>
      <p:grpSp>
        <p:nvGrpSpPr>
          <p:cNvPr id="7" name="object 7"/>
          <p:cNvGrpSpPr/>
          <p:nvPr/>
        </p:nvGrpSpPr>
        <p:grpSpPr>
          <a:xfrm>
            <a:off x="5592826" y="3984244"/>
            <a:ext cx="7564755" cy="2315210"/>
            <a:chOff x="5592826" y="3984244"/>
            <a:chExt cx="7564755" cy="2315210"/>
          </a:xfrm>
        </p:grpSpPr>
        <p:pic>
          <p:nvPicPr>
            <p:cNvPr id="8" name="object 8"/>
            <p:cNvPicPr/>
            <p:nvPr/>
          </p:nvPicPr>
          <p:blipFill>
            <a:blip r:embed="rId5" cstate="print"/>
            <a:stretch>
              <a:fillRect/>
            </a:stretch>
          </p:blipFill>
          <p:spPr>
            <a:xfrm>
              <a:off x="6309360" y="3998976"/>
              <a:ext cx="6061710" cy="837438"/>
            </a:xfrm>
            <a:prstGeom prst="rect">
              <a:avLst/>
            </a:prstGeom>
          </p:spPr>
        </p:pic>
        <p:pic>
          <p:nvPicPr>
            <p:cNvPr id="9" name="object 9"/>
            <p:cNvPicPr/>
            <p:nvPr/>
          </p:nvPicPr>
          <p:blipFill>
            <a:blip r:embed="rId6" cstate="print"/>
            <a:stretch>
              <a:fillRect/>
            </a:stretch>
          </p:blipFill>
          <p:spPr>
            <a:xfrm>
              <a:off x="6294755" y="3984244"/>
              <a:ext cx="6030341" cy="806831"/>
            </a:xfrm>
            <a:prstGeom prst="rect">
              <a:avLst/>
            </a:prstGeom>
          </p:spPr>
        </p:pic>
        <p:pic>
          <p:nvPicPr>
            <p:cNvPr id="10" name="object 10"/>
            <p:cNvPicPr/>
            <p:nvPr/>
          </p:nvPicPr>
          <p:blipFill>
            <a:blip r:embed="rId7" cstate="print"/>
            <a:stretch>
              <a:fillRect/>
            </a:stretch>
          </p:blipFill>
          <p:spPr>
            <a:xfrm>
              <a:off x="5606796" y="5462016"/>
              <a:ext cx="7550658" cy="837438"/>
            </a:xfrm>
            <a:prstGeom prst="rect">
              <a:avLst/>
            </a:prstGeom>
          </p:spPr>
        </p:pic>
        <p:pic>
          <p:nvPicPr>
            <p:cNvPr id="11" name="object 11"/>
            <p:cNvPicPr/>
            <p:nvPr/>
          </p:nvPicPr>
          <p:blipFill>
            <a:blip r:embed="rId8" cstate="print"/>
            <a:stretch>
              <a:fillRect/>
            </a:stretch>
          </p:blipFill>
          <p:spPr>
            <a:xfrm>
              <a:off x="5592826" y="5447283"/>
              <a:ext cx="7518653" cy="806831"/>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71</a:t>
            </a:fld>
            <a:endParaRPr spc="-25"/>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7" name="object 7"/>
          <p:cNvSpPr txBox="1"/>
          <p:nvPr/>
        </p:nvSpPr>
        <p:spPr>
          <a:xfrm>
            <a:off x="533400" y="3833825"/>
            <a:ext cx="16992600" cy="1244571"/>
          </a:xfrm>
          <a:prstGeom prst="rect">
            <a:avLst/>
          </a:prstGeom>
        </p:spPr>
        <p:txBody>
          <a:bodyPr vert="horz" wrap="square" lIns="0" tIns="13335" rIns="0" bIns="0" rtlCol="0">
            <a:spAutoFit/>
          </a:bodyPr>
          <a:lstStyle/>
          <a:p>
            <a:pPr marL="12700">
              <a:lnSpc>
                <a:spcPct val="100000"/>
              </a:lnSpc>
              <a:spcBef>
                <a:spcPts val="105"/>
              </a:spcBef>
            </a:pPr>
            <a:r>
              <a:rPr sz="8000" b="1">
                <a:solidFill>
                  <a:srgbClr val="2F2925"/>
                </a:solidFill>
                <a:latin typeface="Calibri"/>
                <a:cs typeface="Calibri"/>
              </a:rPr>
              <a:t>Tổng</a:t>
            </a:r>
            <a:r>
              <a:rPr sz="8000" b="1" spc="-20">
                <a:solidFill>
                  <a:srgbClr val="2F2925"/>
                </a:solidFill>
                <a:latin typeface="Calibri"/>
                <a:cs typeface="Calibri"/>
              </a:rPr>
              <a:t> </a:t>
            </a:r>
            <a:r>
              <a:rPr sz="8000" b="1">
                <a:solidFill>
                  <a:srgbClr val="2F2925"/>
                </a:solidFill>
                <a:latin typeface="Calibri"/>
                <a:cs typeface="Calibri"/>
              </a:rPr>
              <a:t>hợp</a:t>
            </a:r>
            <a:r>
              <a:rPr sz="8000" b="1" spc="-35">
                <a:solidFill>
                  <a:srgbClr val="2F2925"/>
                </a:solidFill>
                <a:latin typeface="Calibri"/>
                <a:cs typeface="Calibri"/>
              </a:rPr>
              <a:t> </a:t>
            </a:r>
            <a:r>
              <a:rPr sz="8000" b="1">
                <a:solidFill>
                  <a:srgbClr val="2F2925"/>
                </a:solidFill>
                <a:latin typeface="Calibri"/>
                <a:cs typeface="Calibri"/>
              </a:rPr>
              <a:t>lại</a:t>
            </a:r>
            <a:r>
              <a:rPr sz="8000" b="1" spc="-25">
                <a:solidFill>
                  <a:srgbClr val="2F2925"/>
                </a:solidFill>
                <a:latin typeface="Calibri"/>
                <a:cs typeface="Calibri"/>
              </a:rPr>
              <a:t> </a:t>
            </a:r>
            <a:r>
              <a:rPr sz="8000" b="1">
                <a:solidFill>
                  <a:srgbClr val="2F2925"/>
                </a:solidFill>
                <a:latin typeface="Calibri"/>
                <a:cs typeface="Calibri"/>
              </a:rPr>
              <a:t>quá</a:t>
            </a:r>
            <a:r>
              <a:rPr sz="8000" b="1" spc="-20">
                <a:solidFill>
                  <a:srgbClr val="2F2925"/>
                </a:solidFill>
                <a:latin typeface="Calibri"/>
                <a:cs typeface="Calibri"/>
              </a:rPr>
              <a:t> </a:t>
            </a:r>
            <a:r>
              <a:rPr sz="8000" b="1" spc="-10">
                <a:solidFill>
                  <a:srgbClr val="2F2925"/>
                </a:solidFill>
                <a:latin typeface="Calibri"/>
                <a:cs typeface="Calibri"/>
              </a:rPr>
              <a:t>trình</a:t>
            </a:r>
            <a:r>
              <a:rPr lang="vi-VN" sz="8000" spc="-10">
                <a:latin typeface="Calibri"/>
                <a:cs typeface="Calibri"/>
              </a:rPr>
              <a:t> </a:t>
            </a:r>
            <a:r>
              <a:rPr sz="8000" b="1">
                <a:solidFill>
                  <a:srgbClr val="2F2925"/>
                </a:solidFill>
                <a:latin typeface="Calibri"/>
                <a:cs typeface="Calibri"/>
              </a:rPr>
              <a:t>thực</a:t>
            </a:r>
            <a:r>
              <a:rPr sz="8000" b="1" spc="-10">
                <a:solidFill>
                  <a:srgbClr val="2F2925"/>
                </a:solidFill>
                <a:latin typeface="Calibri"/>
                <a:cs typeface="Calibri"/>
              </a:rPr>
              <a:t> </a:t>
            </a:r>
            <a:r>
              <a:rPr sz="8000" b="1">
                <a:solidFill>
                  <a:srgbClr val="2F2925"/>
                </a:solidFill>
                <a:latin typeface="Calibri"/>
                <a:cs typeface="Calibri"/>
              </a:rPr>
              <a:t>hiện</a:t>
            </a:r>
            <a:r>
              <a:rPr sz="8000" b="1" spc="-30">
                <a:solidFill>
                  <a:srgbClr val="2F2925"/>
                </a:solidFill>
                <a:latin typeface="Calibri"/>
                <a:cs typeface="Calibri"/>
              </a:rPr>
              <a:t> </a:t>
            </a:r>
            <a:r>
              <a:rPr sz="8000" b="1">
                <a:solidFill>
                  <a:srgbClr val="2F2925"/>
                </a:solidFill>
                <a:latin typeface="Calibri"/>
                <a:cs typeface="Calibri"/>
              </a:rPr>
              <a:t>đồ</a:t>
            </a:r>
            <a:r>
              <a:rPr sz="8000" b="1" spc="-10">
                <a:solidFill>
                  <a:srgbClr val="2F2925"/>
                </a:solidFill>
                <a:latin typeface="Calibri"/>
                <a:cs typeface="Calibri"/>
              </a:rPr>
              <a:t> </a:t>
            </a:r>
            <a:r>
              <a:rPr sz="8000" b="1" spc="-25">
                <a:solidFill>
                  <a:srgbClr val="2F2925"/>
                </a:solidFill>
                <a:latin typeface="Calibri"/>
                <a:cs typeface="Calibri"/>
              </a:rPr>
              <a:t>án</a:t>
            </a:r>
            <a:endParaRPr sz="8000">
              <a:latin typeface="Calibri"/>
              <a:cs typeface="Calibri"/>
            </a:endParaRPr>
          </a:p>
        </p:txBody>
      </p:sp>
      <p:grpSp>
        <p:nvGrpSpPr>
          <p:cNvPr id="8" name="object 8"/>
          <p:cNvGrpSpPr/>
          <p:nvPr/>
        </p:nvGrpSpPr>
        <p:grpSpPr>
          <a:xfrm>
            <a:off x="0" y="9703307"/>
            <a:ext cx="12731750" cy="140335"/>
            <a:chOff x="0" y="9703307"/>
            <a:chExt cx="12731750" cy="140335"/>
          </a:xfrm>
        </p:grpSpPr>
        <p:pic>
          <p:nvPicPr>
            <p:cNvPr id="9" name="object 9"/>
            <p:cNvPicPr/>
            <p:nvPr/>
          </p:nvPicPr>
          <p:blipFill>
            <a:blip r:embed="rId2" cstate="print"/>
            <a:stretch>
              <a:fillRect/>
            </a:stretch>
          </p:blipFill>
          <p:spPr>
            <a:xfrm>
              <a:off x="0" y="9703307"/>
              <a:ext cx="12731496" cy="140258"/>
            </a:xfrm>
            <a:prstGeom prst="rect">
              <a:avLst/>
            </a:prstGeom>
          </p:spPr>
        </p:pic>
        <p:sp>
          <p:nvSpPr>
            <p:cNvPr id="10" name="object 10"/>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1" name="object 11"/>
          <p:cNvSpPr/>
          <p:nvPr/>
        </p:nvSpPr>
        <p:spPr>
          <a:xfrm>
            <a:off x="15301493" y="9056369"/>
            <a:ext cx="697230" cy="584200"/>
          </a:xfrm>
          <a:custGeom>
            <a:avLst/>
            <a:gdLst/>
            <a:ahLst/>
            <a:cxnLst/>
            <a:rect l="l" t="t" r="r" b="b"/>
            <a:pathLst>
              <a:path w="697230" h="584200">
                <a:moveTo>
                  <a:pt x="103593" y="433616"/>
                </a:moveTo>
                <a:lnTo>
                  <a:pt x="65925" y="433616"/>
                </a:lnTo>
                <a:lnTo>
                  <a:pt x="65925" y="471309"/>
                </a:lnTo>
                <a:lnTo>
                  <a:pt x="103593" y="471309"/>
                </a:lnTo>
                <a:lnTo>
                  <a:pt x="103593" y="433616"/>
                </a:lnTo>
                <a:close/>
              </a:path>
              <a:path w="697230" h="584200">
                <a:moveTo>
                  <a:pt x="103593" y="358063"/>
                </a:moveTo>
                <a:lnTo>
                  <a:pt x="65925" y="358063"/>
                </a:lnTo>
                <a:lnTo>
                  <a:pt x="65925" y="395757"/>
                </a:lnTo>
                <a:lnTo>
                  <a:pt x="103593" y="395757"/>
                </a:lnTo>
                <a:lnTo>
                  <a:pt x="103593" y="358063"/>
                </a:lnTo>
                <a:close/>
              </a:path>
              <a:path w="697230" h="584200">
                <a:moveTo>
                  <a:pt x="103593" y="282676"/>
                </a:moveTo>
                <a:lnTo>
                  <a:pt x="65925" y="282676"/>
                </a:lnTo>
                <a:lnTo>
                  <a:pt x="65925" y="320382"/>
                </a:lnTo>
                <a:lnTo>
                  <a:pt x="103593" y="320382"/>
                </a:lnTo>
                <a:lnTo>
                  <a:pt x="103593" y="282676"/>
                </a:lnTo>
                <a:close/>
              </a:path>
              <a:path w="697230" h="584200">
                <a:moveTo>
                  <a:pt x="178930" y="433616"/>
                </a:moveTo>
                <a:lnTo>
                  <a:pt x="141262" y="433616"/>
                </a:lnTo>
                <a:lnTo>
                  <a:pt x="141262" y="471309"/>
                </a:lnTo>
                <a:lnTo>
                  <a:pt x="178930" y="471309"/>
                </a:lnTo>
                <a:lnTo>
                  <a:pt x="178930" y="433616"/>
                </a:lnTo>
                <a:close/>
              </a:path>
              <a:path w="697230" h="584200">
                <a:moveTo>
                  <a:pt x="178930" y="358063"/>
                </a:moveTo>
                <a:lnTo>
                  <a:pt x="141262" y="358063"/>
                </a:lnTo>
                <a:lnTo>
                  <a:pt x="141262" y="395757"/>
                </a:lnTo>
                <a:lnTo>
                  <a:pt x="178930" y="395757"/>
                </a:lnTo>
                <a:lnTo>
                  <a:pt x="178930" y="358063"/>
                </a:lnTo>
                <a:close/>
              </a:path>
              <a:path w="697230" h="584200">
                <a:moveTo>
                  <a:pt x="178930" y="282676"/>
                </a:moveTo>
                <a:lnTo>
                  <a:pt x="141262" y="282676"/>
                </a:lnTo>
                <a:lnTo>
                  <a:pt x="141262" y="320382"/>
                </a:lnTo>
                <a:lnTo>
                  <a:pt x="178930" y="320382"/>
                </a:lnTo>
                <a:lnTo>
                  <a:pt x="178930" y="282676"/>
                </a:lnTo>
                <a:close/>
              </a:path>
              <a:path w="697230" h="584200">
                <a:moveTo>
                  <a:pt x="207175" y="141516"/>
                </a:moveTo>
                <a:lnTo>
                  <a:pt x="169506" y="141516"/>
                </a:lnTo>
                <a:lnTo>
                  <a:pt x="169506" y="179209"/>
                </a:lnTo>
                <a:lnTo>
                  <a:pt x="207175" y="179209"/>
                </a:lnTo>
                <a:lnTo>
                  <a:pt x="207175" y="141516"/>
                </a:lnTo>
                <a:close/>
              </a:path>
              <a:path w="697230" h="584200">
                <a:moveTo>
                  <a:pt x="207175" y="65963"/>
                </a:moveTo>
                <a:lnTo>
                  <a:pt x="169506" y="65963"/>
                </a:lnTo>
                <a:lnTo>
                  <a:pt x="169506" y="103657"/>
                </a:lnTo>
                <a:lnTo>
                  <a:pt x="207175" y="103657"/>
                </a:lnTo>
                <a:lnTo>
                  <a:pt x="207175" y="65963"/>
                </a:lnTo>
                <a:close/>
              </a:path>
              <a:path w="697230" h="584200">
                <a:moveTo>
                  <a:pt x="282511" y="141516"/>
                </a:moveTo>
                <a:lnTo>
                  <a:pt x="244843" y="141516"/>
                </a:lnTo>
                <a:lnTo>
                  <a:pt x="244843" y="179209"/>
                </a:lnTo>
                <a:lnTo>
                  <a:pt x="282511" y="179209"/>
                </a:lnTo>
                <a:lnTo>
                  <a:pt x="282511" y="141516"/>
                </a:lnTo>
                <a:close/>
              </a:path>
              <a:path w="697230" h="584200">
                <a:moveTo>
                  <a:pt x="282511" y="65963"/>
                </a:moveTo>
                <a:lnTo>
                  <a:pt x="244843" y="65963"/>
                </a:lnTo>
                <a:lnTo>
                  <a:pt x="244843" y="103657"/>
                </a:lnTo>
                <a:lnTo>
                  <a:pt x="282511" y="103657"/>
                </a:lnTo>
                <a:lnTo>
                  <a:pt x="282511" y="65963"/>
                </a:lnTo>
                <a:close/>
              </a:path>
              <a:path w="697230" h="584200">
                <a:moveTo>
                  <a:pt x="329603" y="433616"/>
                </a:moveTo>
                <a:lnTo>
                  <a:pt x="291934" y="433616"/>
                </a:lnTo>
                <a:lnTo>
                  <a:pt x="291934" y="471309"/>
                </a:lnTo>
                <a:lnTo>
                  <a:pt x="329603" y="471309"/>
                </a:lnTo>
                <a:lnTo>
                  <a:pt x="329603" y="433616"/>
                </a:lnTo>
                <a:close/>
              </a:path>
              <a:path w="697230" h="584200">
                <a:moveTo>
                  <a:pt x="329603" y="358063"/>
                </a:moveTo>
                <a:lnTo>
                  <a:pt x="291934" y="358063"/>
                </a:lnTo>
                <a:lnTo>
                  <a:pt x="291934" y="395757"/>
                </a:lnTo>
                <a:lnTo>
                  <a:pt x="329603" y="395757"/>
                </a:lnTo>
                <a:lnTo>
                  <a:pt x="329603" y="358063"/>
                </a:lnTo>
                <a:close/>
              </a:path>
              <a:path w="697230" h="584200">
                <a:moveTo>
                  <a:pt x="404939" y="433616"/>
                </a:moveTo>
                <a:lnTo>
                  <a:pt x="367271" y="433616"/>
                </a:lnTo>
                <a:lnTo>
                  <a:pt x="367271" y="471309"/>
                </a:lnTo>
                <a:lnTo>
                  <a:pt x="404939" y="471309"/>
                </a:lnTo>
                <a:lnTo>
                  <a:pt x="404939" y="433616"/>
                </a:lnTo>
                <a:close/>
              </a:path>
              <a:path w="697230" h="584200">
                <a:moveTo>
                  <a:pt x="404939" y="358063"/>
                </a:moveTo>
                <a:lnTo>
                  <a:pt x="367271" y="358063"/>
                </a:lnTo>
                <a:lnTo>
                  <a:pt x="367271" y="395757"/>
                </a:lnTo>
                <a:lnTo>
                  <a:pt x="404939" y="395757"/>
                </a:lnTo>
                <a:lnTo>
                  <a:pt x="404939" y="358063"/>
                </a:lnTo>
                <a:close/>
              </a:path>
              <a:path w="697230" h="584200">
                <a:moveTo>
                  <a:pt x="555625" y="433616"/>
                </a:moveTo>
                <a:lnTo>
                  <a:pt x="517956" y="433616"/>
                </a:lnTo>
                <a:lnTo>
                  <a:pt x="517956" y="471309"/>
                </a:lnTo>
                <a:lnTo>
                  <a:pt x="555625" y="471309"/>
                </a:lnTo>
                <a:lnTo>
                  <a:pt x="555625" y="433616"/>
                </a:lnTo>
                <a:close/>
              </a:path>
              <a:path w="697230" h="584200">
                <a:moveTo>
                  <a:pt x="555625" y="358063"/>
                </a:moveTo>
                <a:lnTo>
                  <a:pt x="517956" y="358063"/>
                </a:lnTo>
                <a:lnTo>
                  <a:pt x="517956" y="395757"/>
                </a:lnTo>
                <a:lnTo>
                  <a:pt x="555625" y="395757"/>
                </a:lnTo>
                <a:lnTo>
                  <a:pt x="555625" y="358063"/>
                </a:lnTo>
                <a:close/>
              </a:path>
              <a:path w="697230" h="584200">
                <a:moveTo>
                  <a:pt x="555625" y="282676"/>
                </a:moveTo>
                <a:lnTo>
                  <a:pt x="517956" y="282676"/>
                </a:lnTo>
                <a:lnTo>
                  <a:pt x="517956" y="320382"/>
                </a:lnTo>
                <a:lnTo>
                  <a:pt x="555625" y="320382"/>
                </a:lnTo>
                <a:lnTo>
                  <a:pt x="555625" y="282676"/>
                </a:lnTo>
                <a:close/>
              </a:path>
              <a:path w="697230" h="584200">
                <a:moveTo>
                  <a:pt x="555625" y="207467"/>
                </a:moveTo>
                <a:lnTo>
                  <a:pt x="517956" y="207467"/>
                </a:lnTo>
                <a:lnTo>
                  <a:pt x="517956" y="245173"/>
                </a:lnTo>
                <a:lnTo>
                  <a:pt x="555625" y="245173"/>
                </a:lnTo>
                <a:lnTo>
                  <a:pt x="555625" y="207467"/>
                </a:lnTo>
                <a:close/>
              </a:path>
              <a:path w="697230" h="584200">
                <a:moveTo>
                  <a:pt x="555625" y="131914"/>
                </a:moveTo>
                <a:lnTo>
                  <a:pt x="517956" y="131914"/>
                </a:lnTo>
                <a:lnTo>
                  <a:pt x="517956" y="169621"/>
                </a:lnTo>
                <a:lnTo>
                  <a:pt x="555625" y="169621"/>
                </a:lnTo>
                <a:lnTo>
                  <a:pt x="555625" y="131914"/>
                </a:lnTo>
                <a:close/>
              </a:path>
              <a:path w="697230" h="584200">
                <a:moveTo>
                  <a:pt x="630961" y="433616"/>
                </a:moveTo>
                <a:lnTo>
                  <a:pt x="593293" y="433616"/>
                </a:lnTo>
                <a:lnTo>
                  <a:pt x="593293" y="471309"/>
                </a:lnTo>
                <a:lnTo>
                  <a:pt x="630961" y="471309"/>
                </a:lnTo>
                <a:lnTo>
                  <a:pt x="630961" y="433616"/>
                </a:lnTo>
                <a:close/>
              </a:path>
              <a:path w="697230" h="584200">
                <a:moveTo>
                  <a:pt x="630961" y="358063"/>
                </a:moveTo>
                <a:lnTo>
                  <a:pt x="593293" y="358063"/>
                </a:lnTo>
                <a:lnTo>
                  <a:pt x="593293" y="395757"/>
                </a:lnTo>
                <a:lnTo>
                  <a:pt x="630961" y="395757"/>
                </a:lnTo>
                <a:lnTo>
                  <a:pt x="630961" y="358063"/>
                </a:lnTo>
                <a:close/>
              </a:path>
              <a:path w="697230" h="584200">
                <a:moveTo>
                  <a:pt x="630961" y="282676"/>
                </a:moveTo>
                <a:lnTo>
                  <a:pt x="593293" y="282676"/>
                </a:lnTo>
                <a:lnTo>
                  <a:pt x="593293" y="320382"/>
                </a:lnTo>
                <a:lnTo>
                  <a:pt x="630961" y="320382"/>
                </a:lnTo>
                <a:lnTo>
                  <a:pt x="630961" y="282676"/>
                </a:lnTo>
                <a:close/>
              </a:path>
              <a:path w="697230" h="584200">
                <a:moveTo>
                  <a:pt x="630961" y="207467"/>
                </a:moveTo>
                <a:lnTo>
                  <a:pt x="593293" y="207467"/>
                </a:lnTo>
                <a:lnTo>
                  <a:pt x="593293" y="245173"/>
                </a:lnTo>
                <a:lnTo>
                  <a:pt x="630961" y="245173"/>
                </a:lnTo>
                <a:lnTo>
                  <a:pt x="630961" y="207467"/>
                </a:lnTo>
                <a:close/>
              </a:path>
              <a:path w="697230" h="584200">
                <a:moveTo>
                  <a:pt x="630961" y="131914"/>
                </a:moveTo>
                <a:lnTo>
                  <a:pt x="593293" y="131914"/>
                </a:lnTo>
                <a:lnTo>
                  <a:pt x="593293" y="169621"/>
                </a:lnTo>
                <a:lnTo>
                  <a:pt x="630961" y="169621"/>
                </a:lnTo>
                <a:lnTo>
                  <a:pt x="630961" y="131914"/>
                </a:lnTo>
                <a:close/>
              </a:path>
              <a:path w="697230" h="584200">
                <a:moveTo>
                  <a:pt x="696887" y="76479"/>
                </a:moveTo>
                <a:lnTo>
                  <a:pt x="678053" y="74129"/>
                </a:lnTo>
                <a:lnTo>
                  <a:pt x="678053" y="93129"/>
                </a:lnTo>
                <a:lnTo>
                  <a:pt x="678053" y="565353"/>
                </a:lnTo>
                <a:lnTo>
                  <a:pt x="593293" y="565353"/>
                </a:lnTo>
                <a:lnTo>
                  <a:pt x="593293" y="508825"/>
                </a:lnTo>
                <a:lnTo>
                  <a:pt x="555625" y="508825"/>
                </a:lnTo>
                <a:lnTo>
                  <a:pt x="555625" y="565353"/>
                </a:lnTo>
                <a:lnTo>
                  <a:pt x="470865" y="565353"/>
                </a:lnTo>
                <a:lnTo>
                  <a:pt x="470865" y="310946"/>
                </a:lnTo>
                <a:lnTo>
                  <a:pt x="470865" y="292100"/>
                </a:lnTo>
                <a:lnTo>
                  <a:pt x="470865" y="67221"/>
                </a:lnTo>
                <a:lnTo>
                  <a:pt x="678053" y="93129"/>
                </a:lnTo>
                <a:lnTo>
                  <a:pt x="678053" y="74129"/>
                </a:lnTo>
                <a:lnTo>
                  <a:pt x="622795" y="67221"/>
                </a:lnTo>
                <a:lnTo>
                  <a:pt x="452031" y="45859"/>
                </a:lnTo>
                <a:lnTo>
                  <a:pt x="452031" y="292100"/>
                </a:lnTo>
                <a:lnTo>
                  <a:pt x="452031" y="310946"/>
                </a:lnTo>
                <a:lnTo>
                  <a:pt x="452031" y="565353"/>
                </a:lnTo>
                <a:lnTo>
                  <a:pt x="367271" y="565353"/>
                </a:lnTo>
                <a:lnTo>
                  <a:pt x="367271" y="508825"/>
                </a:lnTo>
                <a:lnTo>
                  <a:pt x="329603" y="508825"/>
                </a:lnTo>
                <a:lnTo>
                  <a:pt x="329603" y="565353"/>
                </a:lnTo>
                <a:lnTo>
                  <a:pt x="244843" y="565353"/>
                </a:lnTo>
                <a:lnTo>
                  <a:pt x="244843" y="310946"/>
                </a:lnTo>
                <a:lnTo>
                  <a:pt x="452031" y="310946"/>
                </a:lnTo>
                <a:lnTo>
                  <a:pt x="452031" y="292100"/>
                </a:lnTo>
                <a:lnTo>
                  <a:pt x="348437" y="292100"/>
                </a:lnTo>
                <a:lnTo>
                  <a:pt x="348437" y="18846"/>
                </a:lnTo>
                <a:lnTo>
                  <a:pt x="348437" y="0"/>
                </a:lnTo>
                <a:lnTo>
                  <a:pt x="329603" y="0"/>
                </a:lnTo>
                <a:lnTo>
                  <a:pt x="329603" y="18846"/>
                </a:lnTo>
                <a:lnTo>
                  <a:pt x="329603" y="292100"/>
                </a:lnTo>
                <a:lnTo>
                  <a:pt x="244843" y="292100"/>
                </a:lnTo>
                <a:lnTo>
                  <a:pt x="244843" y="235572"/>
                </a:lnTo>
                <a:lnTo>
                  <a:pt x="244843" y="216725"/>
                </a:lnTo>
                <a:lnTo>
                  <a:pt x="226009" y="216725"/>
                </a:lnTo>
                <a:lnTo>
                  <a:pt x="226009" y="235572"/>
                </a:lnTo>
                <a:lnTo>
                  <a:pt x="226009" y="565353"/>
                </a:lnTo>
                <a:lnTo>
                  <a:pt x="141249" y="565353"/>
                </a:lnTo>
                <a:lnTo>
                  <a:pt x="141249" y="508825"/>
                </a:lnTo>
                <a:lnTo>
                  <a:pt x="103581" y="508825"/>
                </a:lnTo>
                <a:lnTo>
                  <a:pt x="103581" y="565353"/>
                </a:lnTo>
                <a:lnTo>
                  <a:pt x="18834" y="565353"/>
                </a:lnTo>
                <a:lnTo>
                  <a:pt x="18834" y="235572"/>
                </a:lnTo>
                <a:lnTo>
                  <a:pt x="226009" y="235572"/>
                </a:lnTo>
                <a:lnTo>
                  <a:pt x="226009" y="216725"/>
                </a:lnTo>
                <a:lnTo>
                  <a:pt x="122415" y="216725"/>
                </a:lnTo>
                <a:lnTo>
                  <a:pt x="122415" y="18846"/>
                </a:lnTo>
                <a:lnTo>
                  <a:pt x="329603" y="18846"/>
                </a:lnTo>
                <a:lnTo>
                  <a:pt x="329603" y="0"/>
                </a:lnTo>
                <a:lnTo>
                  <a:pt x="103581" y="0"/>
                </a:lnTo>
                <a:lnTo>
                  <a:pt x="103581" y="216725"/>
                </a:lnTo>
                <a:lnTo>
                  <a:pt x="0" y="216725"/>
                </a:lnTo>
                <a:lnTo>
                  <a:pt x="0" y="584200"/>
                </a:lnTo>
                <a:lnTo>
                  <a:pt x="696887" y="584200"/>
                </a:lnTo>
                <a:lnTo>
                  <a:pt x="696887" y="565353"/>
                </a:lnTo>
                <a:lnTo>
                  <a:pt x="696887" y="76479"/>
                </a:lnTo>
                <a:close/>
              </a:path>
            </a:pathLst>
          </a:custGeom>
          <a:solidFill>
            <a:srgbClr val="2F2925"/>
          </a:solid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72</a:t>
            </a:fld>
            <a:endParaRPr spc="-25"/>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268" y="236600"/>
            <a:ext cx="4841240" cy="559435"/>
          </a:xfrm>
          <a:prstGeom prst="rect">
            <a:avLst/>
          </a:prstGeom>
        </p:spPr>
        <p:txBody>
          <a:bodyPr vert="horz" wrap="square" lIns="0" tIns="12700" rIns="0" bIns="0" rtlCol="0">
            <a:spAutoFit/>
          </a:bodyPr>
          <a:lstStyle/>
          <a:p>
            <a:pPr marL="12700">
              <a:lnSpc>
                <a:spcPct val="100000"/>
              </a:lnSpc>
              <a:spcBef>
                <a:spcPts val="100"/>
              </a:spcBef>
            </a:pPr>
            <a:r>
              <a:rPr sz="3500"/>
              <a:t>Tiến</a:t>
            </a:r>
            <a:r>
              <a:rPr sz="3500" spc="-20"/>
              <a:t> </a:t>
            </a:r>
            <a:r>
              <a:rPr sz="3500"/>
              <a:t>trình</a:t>
            </a:r>
            <a:r>
              <a:rPr sz="3500" spc="-10"/>
              <a:t> </a:t>
            </a:r>
            <a:r>
              <a:rPr sz="3500"/>
              <a:t>thực</a:t>
            </a:r>
            <a:r>
              <a:rPr sz="3500" spc="-30"/>
              <a:t> </a:t>
            </a:r>
            <a:r>
              <a:rPr sz="3500"/>
              <a:t>hiện</a:t>
            </a:r>
            <a:r>
              <a:rPr sz="3500" spc="-30"/>
              <a:t> </a:t>
            </a:r>
            <a:r>
              <a:rPr sz="3500"/>
              <a:t>đồ</a:t>
            </a:r>
            <a:r>
              <a:rPr sz="3500" spc="-1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73</a:t>
            </a:fld>
            <a:endParaRPr spc="-25"/>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9077" y="304241"/>
            <a:ext cx="7150100" cy="560070"/>
          </a:xfrm>
          <a:prstGeom prst="rect">
            <a:avLst/>
          </a:prstGeom>
        </p:spPr>
        <p:txBody>
          <a:bodyPr vert="horz" wrap="square" lIns="0" tIns="13335" rIns="0" bIns="0" rtlCol="0">
            <a:spAutoFit/>
          </a:bodyPr>
          <a:lstStyle/>
          <a:p>
            <a:pPr marL="12700">
              <a:lnSpc>
                <a:spcPct val="100000"/>
              </a:lnSpc>
              <a:spcBef>
                <a:spcPts val="105"/>
              </a:spcBef>
            </a:pPr>
            <a:r>
              <a:rPr sz="3500"/>
              <a:t>Tổng</a:t>
            </a:r>
            <a:r>
              <a:rPr sz="3500" spc="-30"/>
              <a:t> </a:t>
            </a:r>
            <a:r>
              <a:rPr sz="3500"/>
              <a:t>hợp</a:t>
            </a:r>
            <a:r>
              <a:rPr sz="3500" spc="-30"/>
              <a:t> </a:t>
            </a:r>
            <a:r>
              <a:rPr sz="3500"/>
              <a:t>lại</a:t>
            </a:r>
            <a:r>
              <a:rPr sz="3500" spc="-15"/>
              <a:t> </a:t>
            </a:r>
            <a:r>
              <a:rPr sz="3500"/>
              <a:t>quá</a:t>
            </a:r>
            <a:r>
              <a:rPr sz="3500" spc="-35"/>
              <a:t> </a:t>
            </a:r>
            <a:r>
              <a:rPr sz="3500"/>
              <a:t>trình</a:t>
            </a:r>
            <a:r>
              <a:rPr sz="3500" spc="-30"/>
              <a:t> </a:t>
            </a:r>
            <a:r>
              <a:rPr sz="3500"/>
              <a:t>thực</a:t>
            </a:r>
            <a:r>
              <a:rPr sz="3500" spc="-20"/>
              <a:t> </a:t>
            </a:r>
            <a:r>
              <a:rPr sz="3500"/>
              <a:t>hiện</a:t>
            </a:r>
            <a:r>
              <a:rPr sz="3500" spc="-40"/>
              <a:t> </a:t>
            </a:r>
            <a:r>
              <a:rPr sz="3500"/>
              <a:t>đồ</a:t>
            </a:r>
            <a:r>
              <a:rPr sz="3500" spc="-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74</a:t>
            </a:fld>
            <a:endParaRPr spc="-25"/>
          </a:p>
        </p:txBody>
      </p:sp>
      <p:graphicFrame>
        <p:nvGraphicFramePr>
          <p:cNvPr id="3" name="object 3"/>
          <p:cNvGraphicFramePr>
            <a:graphicFrameLocks noGrp="1"/>
          </p:cNvGraphicFramePr>
          <p:nvPr>
            <p:extLst>
              <p:ext uri="{D42A27DB-BD31-4B8C-83A1-F6EECF244321}">
                <p14:modId xmlns:p14="http://schemas.microsoft.com/office/powerpoint/2010/main" val="4033073999"/>
              </p:ext>
            </p:extLst>
          </p:nvPr>
        </p:nvGraphicFramePr>
        <p:xfrm>
          <a:off x="2413063" y="1783016"/>
          <a:ext cx="14554199" cy="6261733"/>
        </p:xfrm>
        <a:graphic>
          <a:graphicData uri="http://schemas.openxmlformats.org/drawingml/2006/table">
            <a:tbl>
              <a:tblPr firstRow="1" bandRow="1">
                <a:tableStyleId>{2D5ABB26-0587-4C30-8999-92F81FD0307C}</a:tableStyleId>
              </a:tblPr>
              <a:tblGrid>
                <a:gridCol w="765810">
                  <a:extLst>
                    <a:ext uri="{9D8B030D-6E8A-4147-A177-3AD203B41FA5}">
                      <a16:colId xmlns:a16="http://schemas.microsoft.com/office/drawing/2014/main" val="20000"/>
                    </a:ext>
                  </a:extLst>
                </a:gridCol>
                <a:gridCol w="2505710">
                  <a:extLst>
                    <a:ext uri="{9D8B030D-6E8A-4147-A177-3AD203B41FA5}">
                      <a16:colId xmlns:a16="http://schemas.microsoft.com/office/drawing/2014/main" val="20001"/>
                    </a:ext>
                  </a:extLst>
                </a:gridCol>
                <a:gridCol w="5782310">
                  <a:extLst>
                    <a:ext uri="{9D8B030D-6E8A-4147-A177-3AD203B41FA5}">
                      <a16:colId xmlns:a16="http://schemas.microsoft.com/office/drawing/2014/main" val="20002"/>
                    </a:ext>
                  </a:extLst>
                </a:gridCol>
                <a:gridCol w="5500369">
                  <a:extLst>
                    <a:ext uri="{9D8B030D-6E8A-4147-A177-3AD203B41FA5}">
                      <a16:colId xmlns:a16="http://schemas.microsoft.com/office/drawing/2014/main" val="20003"/>
                    </a:ext>
                  </a:extLst>
                </a:gridCol>
              </a:tblGrid>
              <a:tr h="883919">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spc="-25">
                          <a:latin typeface="Calibri"/>
                          <a:cs typeface="Calibri"/>
                        </a:rPr>
                        <a:t>STT</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621030">
                        <a:lnSpc>
                          <a:spcPct val="100000"/>
                        </a:lnSpc>
                        <a:spcBef>
                          <a:spcPts val="5"/>
                        </a:spcBef>
                      </a:pPr>
                      <a:r>
                        <a:rPr sz="2500" b="1">
                          <a:latin typeface="Calibri"/>
                          <a:cs typeface="Calibri"/>
                        </a:rPr>
                        <a:t>Họ</a:t>
                      </a:r>
                      <a:r>
                        <a:rPr sz="2500" b="1" spc="-25">
                          <a:latin typeface="Calibri"/>
                          <a:cs typeface="Calibri"/>
                        </a:rPr>
                        <a:t> </a:t>
                      </a:r>
                      <a:r>
                        <a:rPr sz="2500" b="1">
                          <a:latin typeface="Calibri"/>
                          <a:cs typeface="Calibri"/>
                        </a:rPr>
                        <a:t>và</a:t>
                      </a:r>
                      <a:r>
                        <a:rPr sz="2500" b="1" spc="-20">
                          <a:latin typeface="Calibri"/>
                          <a:cs typeface="Calibri"/>
                        </a:rPr>
                        <a:t> </a:t>
                      </a:r>
                      <a:r>
                        <a:rPr sz="2500" b="1" spc="-25">
                          <a:latin typeface="Calibri"/>
                          <a:cs typeface="Calibri"/>
                        </a:rPr>
                        <a:t>tên</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a:latin typeface="Calibri"/>
                          <a:cs typeface="Calibri"/>
                        </a:rPr>
                        <a:t>Khó</a:t>
                      </a:r>
                      <a:r>
                        <a:rPr sz="2500" b="1" spc="-45">
                          <a:latin typeface="Calibri"/>
                          <a:cs typeface="Calibri"/>
                        </a:rPr>
                        <a:t> </a:t>
                      </a:r>
                      <a:r>
                        <a:rPr sz="2500" b="1">
                          <a:latin typeface="Calibri"/>
                          <a:cs typeface="Calibri"/>
                        </a:rPr>
                        <a:t>khăn</a:t>
                      </a:r>
                      <a:r>
                        <a:rPr sz="2500" b="1" spc="-45">
                          <a:latin typeface="Calibri"/>
                          <a:cs typeface="Calibri"/>
                        </a:rPr>
                        <a:t> </a:t>
                      </a:r>
                      <a:r>
                        <a:rPr sz="2500" b="1">
                          <a:latin typeface="Calibri"/>
                          <a:cs typeface="Calibri"/>
                        </a:rPr>
                        <a:t>mắc</a:t>
                      </a:r>
                      <a:r>
                        <a:rPr sz="2500" b="1" spc="-10">
                          <a:latin typeface="Calibri"/>
                          <a:cs typeface="Calibri"/>
                        </a:rPr>
                        <a:t> </a:t>
                      </a:r>
                      <a:r>
                        <a:rPr sz="2500" b="1" spc="-20">
                          <a:latin typeface="Calibri"/>
                          <a:cs typeface="Calibri"/>
                        </a:rPr>
                        <a:t>phải</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2540" algn="ctr">
                        <a:lnSpc>
                          <a:spcPct val="100000"/>
                        </a:lnSpc>
                        <a:spcBef>
                          <a:spcPts val="5"/>
                        </a:spcBef>
                      </a:pPr>
                      <a:r>
                        <a:rPr sz="2500" b="1">
                          <a:latin typeface="Calibri"/>
                          <a:cs typeface="Calibri"/>
                        </a:rPr>
                        <a:t>Bài</a:t>
                      </a:r>
                      <a:r>
                        <a:rPr sz="2500" b="1" spc="-25">
                          <a:latin typeface="Calibri"/>
                          <a:cs typeface="Calibri"/>
                        </a:rPr>
                        <a:t> </a:t>
                      </a:r>
                      <a:r>
                        <a:rPr sz="2500" b="1">
                          <a:latin typeface="Calibri"/>
                          <a:cs typeface="Calibri"/>
                        </a:rPr>
                        <a:t>học</a:t>
                      </a:r>
                      <a:r>
                        <a:rPr sz="2500" b="1" spc="-25">
                          <a:latin typeface="Calibri"/>
                          <a:cs typeface="Calibri"/>
                        </a:rPr>
                        <a:t> </a:t>
                      </a:r>
                      <a:r>
                        <a:rPr sz="2500" b="1">
                          <a:latin typeface="Calibri"/>
                          <a:cs typeface="Calibri"/>
                        </a:rPr>
                        <a:t>rút</a:t>
                      </a:r>
                      <a:r>
                        <a:rPr sz="2500" b="1" spc="-25">
                          <a:latin typeface="Calibri"/>
                          <a:cs typeface="Calibri"/>
                        </a:rPr>
                        <a:t> ra</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437005">
                <a:tc>
                  <a:txBody>
                    <a:bodyPr/>
                    <a:lstStyle/>
                    <a:p>
                      <a:pPr>
                        <a:lnSpc>
                          <a:spcPct val="100000"/>
                        </a:lnSpc>
                        <a:spcBef>
                          <a:spcPts val="1125"/>
                        </a:spcBef>
                      </a:pPr>
                      <a:endParaRPr sz="2500">
                        <a:latin typeface="Times New Roman"/>
                        <a:cs typeface="Times New Roman"/>
                      </a:endParaRPr>
                    </a:p>
                    <a:p>
                      <a:pPr algn="ctr">
                        <a:lnSpc>
                          <a:spcPct val="100000"/>
                        </a:lnSpc>
                      </a:pPr>
                      <a:r>
                        <a:rPr sz="2500" spc="-50">
                          <a:latin typeface="Calibri"/>
                          <a:cs typeface="Calibri"/>
                        </a:rPr>
                        <a:t>1</a:t>
                      </a:r>
                      <a:endParaRPr sz="2500">
                        <a:latin typeface="Calibri"/>
                        <a:cs typeface="Calibri"/>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25"/>
                        </a:spcBef>
                      </a:pPr>
                      <a:endParaRPr sz="2500">
                        <a:latin typeface="Times New Roman"/>
                        <a:cs typeface="Times New Roman"/>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325" indent="109220" algn="just">
                        <a:lnSpc>
                          <a:spcPct val="100000"/>
                        </a:lnSpc>
                        <a:spcBef>
                          <a:spcPts val="1000"/>
                        </a:spcBef>
                      </a:pPr>
                      <a:r>
                        <a:rPr sz="2500">
                          <a:latin typeface="Calibri"/>
                          <a:cs typeface="Calibri"/>
                        </a:rPr>
                        <a:t>Khó</a:t>
                      </a:r>
                      <a:r>
                        <a:rPr sz="2500" spc="245">
                          <a:latin typeface="Calibri"/>
                          <a:cs typeface="Calibri"/>
                        </a:rPr>
                        <a:t> </a:t>
                      </a:r>
                      <a:r>
                        <a:rPr sz="2500">
                          <a:latin typeface="Calibri"/>
                          <a:cs typeface="Calibri"/>
                        </a:rPr>
                        <a:t>khăn</a:t>
                      </a:r>
                      <a:r>
                        <a:rPr sz="2500" spc="254">
                          <a:latin typeface="Calibri"/>
                          <a:cs typeface="Calibri"/>
                        </a:rPr>
                        <a:t> </a:t>
                      </a:r>
                      <a:r>
                        <a:rPr sz="2500">
                          <a:latin typeface="Calibri"/>
                          <a:cs typeface="Calibri"/>
                        </a:rPr>
                        <a:t>trong</a:t>
                      </a:r>
                      <a:r>
                        <a:rPr sz="2500" spc="250">
                          <a:latin typeface="Calibri"/>
                          <a:cs typeface="Calibri"/>
                        </a:rPr>
                        <a:t> </a:t>
                      </a:r>
                      <a:r>
                        <a:rPr sz="2500">
                          <a:latin typeface="Calibri"/>
                          <a:cs typeface="Calibri"/>
                        </a:rPr>
                        <a:t>việc</a:t>
                      </a:r>
                      <a:r>
                        <a:rPr sz="2500" spc="245">
                          <a:latin typeface="Calibri"/>
                          <a:cs typeface="Calibri"/>
                        </a:rPr>
                        <a:t> </a:t>
                      </a:r>
                      <a:r>
                        <a:rPr sz="2500">
                          <a:latin typeface="Calibri"/>
                          <a:cs typeface="Calibri"/>
                        </a:rPr>
                        <a:t>xây</a:t>
                      </a:r>
                      <a:r>
                        <a:rPr sz="2500" spc="260">
                          <a:latin typeface="Calibri"/>
                          <a:cs typeface="Calibri"/>
                        </a:rPr>
                        <a:t> </a:t>
                      </a:r>
                      <a:r>
                        <a:rPr sz="2500">
                          <a:latin typeface="Calibri"/>
                          <a:cs typeface="Calibri"/>
                        </a:rPr>
                        <a:t>dựng</a:t>
                      </a:r>
                      <a:r>
                        <a:rPr sz="2500" spc="265">
                          <a:latin typeface="Calibri"/>
                          <a:cs typeface="Calibri"/>
                        </a:rPr>
                        <a:t> </a:t>
                      </a:r>
                      <a:r>
                        <a:rPr sz="2500">
                          <a:latin typeface="Calibri"/>
                          <a:cs typeface="Calibri"/>
                        </a:rPr>
                        <a:t>mô</a:t>
                      </a:r>
                      <a:r>
                        <a:rPr sz="2500" spc="250">
                          <a:latin typeface="Calibri"/>
                          <a:cs typeface="Calibri"/>
                        </a:rPr>
                        <a:t> </a:t>
                      </a:r>
                      <a:r>
                        <a:rPr sz="2500">
                          <a:latin typeface="Calibri"/>
                          <a:cs typeface="Calibri"/>
                        </a:rPr>
                        <a:t>hình</a:t>
                      </a:r>
                      <a:r>
                        <a:rPr sz="2500" spc="240">
                          <a:latin typeface="Calibri"/>
                          <a:cs typeface="Calibri"/>
                        </a:rPr>
                        <a:t> </a:t>
                      </a:r>
                      <a:r>
                        <a:rPr sz="2500" spc="-25">
                          <a:latin typeface="Calibri"/>
                          <a:cs typeface="Calibri"/>
                        </a:rPr>
                        <a:t>vì </a:t>
                      </a:r>
                      <a:r>
                        <a:rPr sz="2500">
                          <a:latin typeface="Calibri"/>
                          <a:cs typeface="Calibri"/>
                        </a:rPr>
                        <a:t>tập</a:t>
                      </a:r>
                      <a:r>
                        <a:rPr sz="2500" spc="540">
                          <a:latin typeface="Calibri"/>
                          <a:cs typeface="Calibri"/>
                        </a:rPr>
                        <a:t> </a:t>
                      </a:r>
                      <a:r>
                        <a:rPr sz="2500">
                          <a:latin typeface="Calibri"/>
                          <a:cs typeface="Calibri"/>
                        </a:rPr>
                        <a:t>dữ</a:t>
                      </a:r>
                      <a:r>
                        <a:rPr sz="2500" spc="555">
                          <a:latin typeface="Calibri"/>
                          <a:cs typeface="Calibri"/>
                        </a:rPr>
                        <a:t> </a:t>
                      </a:r>
                      <a:r>
                        <a:rPr sz="2500">
                          <a:latin typeface="Calibri"/>
                          <a:cs typeface="Calibri"/>
                        </a:rPr>
                        <a:t>liệu</a:t>
                      </a:r>
                      <a:r>
                        <a:rPr sz="2500" spc="560">
                          <a:latin typeface="Calibri"/>
                          <a:cs typeface="Calibri"/>
                        </a:rPr>
                        <a:t> </a:t>
                      </a:r>
                      <a:r>
                        <a:rPr sz="2500">
                          <a:latin typeface="Calibri"/>
                          <a:cs typeface="Calibri"/>
                        </a:rPr>
                        <a:t>chúng</a:t>
                      </a:r>
                      <a:r>
                        <a:rPr sz="2500" spc="545">
                          <a:latin typeface="Calibri"/>
                          <a:cs typeface="Calibri"/>
                        </a:rPr>
                        <a:t> </a:t>
                      </a:r>
                      <a:r>
                        <a:rPr sz="2500">
                          <a:latin typeface="Calibri"/>
                          <a:cs typeface="Calibri"/>
                        </a:rPr>
                        <a:t>em</a:t>
                      </a:r>
                      <a:r>
                        <a:rPr sz="2500" spc="560">
                          <a:latin typeface="Calibri"/>
                          <a:cs typeface="Calibri"/>
                        </a:rPr>
                        <a:t> </a:t>
                      </a:r>
                      <a:r>
                        <a:rPr sz="2500">
                          <a:latin typeface="Calibri"/>
                          <a:cs typeface="Calibri"/>
                        </a:rPr>
                        <a:t>thu</a:t>
                      </a:r>
                      <a:r>
                        <a:rPr sz="2500" spc="550">
                          <a:latin typeface="Calibri"/>
                          <a:cs typeface="Calibri"/>
                        </a:rPr>
                        <a:t> </a:t>
                      </a:r>
                      <a:r>
                        <a:rPr sz="2500">
                          <a:latin typeface="Calibri"/>
                          <a:cs typeface="Calibri"/>
                        </a:rPr>
                        <a:t>thập</a:t>
                      </a:r>
                      <a:r>
                        <a:rPr sz="2500" spc="550">
                          <a:latin typeface="Calibri"/>
                          <a:cs typeface="Calibri"/>
                        </a:rPr>
                        <a:t> </a:t>
                      </a:r>
                      <a:r>
                        <a:rPr sz="2500">
                          <a:latin typeface="Calibri"/>
                          <a:cs typeface="Calibri"/>
                        </a:rPr>
                        <a:t>chỉ</a:t>
                      </a:r>
                      <a:r>
                        <a:rPr sz="2500" spc="555">
                          <a:latin typeface="Calibri"/>
                          <a:cs typeface="Calibri"/>
                        </a:rPr>
                        <a:t> </a:t>
                      </a:r>
                      <a:r>
                        <a:rPr sz="2500">
                          <a:latin typeface="Calibri"/>
                          <a:cs typeface="Calibri"/>
                        </a:rPr>
                        <a:t>có</a:t>
                      </a:r>
                      <a:r>
                        <a:rPr sz="2500" spc="555">
                          <a:latin typeface="Calibri"/>
                          <a:cs typeface="Calibri"/>
                        </a:rPr>
                        <a:t> </a:t>
                      </a:r>
                      <a:r>
                        <a:rPr sz="2500" spc="-50">
                          <a:latin typeface="Calibri"/>
                          <a:cs typeface="Calibri"/>
                        </a:rPr>
                        <a:t>1 </a:t>
                      </a:r>
                      <a:r>
                        <a:rPr sz="2500">
                          <a:latin typeface="Calibri"/>
                          <a:cs typeface="Calibri"/>
                        </a:rPr>
                        <a:t>trường</a:t>
                      </a:r>
                      <a:r>
                        <a:rPr sz="2500" spc="-30">
                          <a:latin typeface="Calibri"/>
                          <a:cs typeface="Calibri"/>
                        </a:rPr>
                        <a:t> </a:t>
                      </a:r>
                      <a:r>
                        <a:rPr sz="2500">
                          <a:latin typeface="Calibri"/>
                          <a:cs typeface="Calibri"/>
                        </a:rPr>
                        <a:t>là</a:t>
                      </a:r>
                      <a:r>
                        <a:rPr sz="2500" spc="-45">
                          <a:latin typeface="Calibri"/>
                          <a:cs typeface="Calibri"/>
                        </a:rPr>
                        <a:t> </a:t>
                      </a:r>
                      <a:r>
                        <a:rPr sz="2500" spc="-10">
                          <a:latin typeface="Calibri"/>
                          <a:cs typeface="Calibri"/>
                        </a:rPr>
                        <a:t>numeric.</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8275">
                        <a:lnSpc>
                          <a:spcPct val="100000"/>
                        </a:lnSpc>
                        <a:spcBef>
                          <a:spcPts val="2500"/>
                        </a:spcBef>
                      </a:pPr>
                      <a:r>
                        <a:rPr sz="2500">
                          <a:latin typeface="Calibri"/>
                          <a:cs typeface="Calibri"/>
                        </a:rPr>
                        <a:t>Nên</a:t>
                      </a:r>
                      <a:r>
                        <a:rPr sz="2500" spc="175">
                          <a:latin typeface="Calibri"/>
                          <a:cs typeface="Calibri"/>
                        </a:rPr>
                        <a:t> </a:t>
                      </a:r>
                      <a:r>
                        <a:rPr sz="2500">
                          <a:latin typeface="Calibri"/>
                          <a:cs typeface="Calibri"/>
                        </a:rPr>
                        <a:t>thu</a:t>
                      </a:r>
                      <a:r>
                        <a:rPr sz="2500" spc="170">
                          <a:latin typeface="Calibri"/>
                          <a:cs typeface="Calibri"/>
                        </a:rPr>
                        <a:t> </a:t>
                      </a:r>
                      <a:r>
                        <a:rPr sz="2500">
                          <a:latin typeface="Calibri"/>
                          <a:cs typeface="Calibri"/>
                        </a:rPr>
                        <a:t>thập</a:t>
                      </a:r>
                      <a:r>
                        <a:rPr sz="2500" spc="180">
                          <a:latin typeface="Calibri"/>
                          <a:cs typeface="Calibri"/>
                        </a:rPr>
                        <a:t> </a:t>
                      </a:r>
                      <a:r>
                        <a:rPr sz="2500">
                          <a:latin typeface="Calibri"/>
                          <a:cs typeface="Calibri"/>
                        </a:rPr>
                        <a:t>đa</a:t>
                      </a:r>
                      <a:r>
                        <a:rPr sz="2500" spc="175">
                          <a:latin typeface="Calibri"/>
                          <a:cs typeface="Calibri"/>
                        </a:rPr>
                        <a:t> </a:t>
                      </a:r>
                      <a:r>
                        <a:rPr sz="2500">
                          <a:latin typeface="Calibri"/>
                          <a:cs typeface="Calibri"/>
                        </a:rPr>
                        <a:t>dạng</a:t>
                      </a:r>
                      <a:r>
                        <a:rPr sz="2500" spc="185">
                          <a:latin typeface="Calibri"/>
                          <a:cs typeface="Calibri"/>
                        </a:rPr>
                        <a:t> </a:t>
                      </a:r>
                      <a:r>
                        <a:rPr sz="2500">
                          <a:latin typeface="Calibri"/>
                          <a:cs typeface="Calibri"/>
                        </a:rPr>
                        <a:t>dữ</a:t>
                      </a:r>
                      <a:r>
                        <a:rPr sz="2500" spc="165">
                          <a:latin typeface="Calibri"/>
                          <a:cs typeface="Calibri"/>
                        </a:rPr>
                        <a:t> </a:t>
                      </a:r>
                      <a:r>
                        <a:rPr sz="2500">
                          <a:latin typeface="Calibri"/>
                          <a:cs typeface="Calibri"/>
                        </a:rPr>
                        <a:t>liệu</a:t>
                      </a:r>
                      <a:r>
                        <a:rPr sz="2500" spc="185">
                          <a:latin typeface="Calibri"/>
                          <a:cs typeface="Calibri"/>
                        </a:rPr>
                        <a:t> </a:t>
                      </a:r>
                      <a:r>
                        <a:rPr sz="2500">
                          <a:latin typeface="Calibri"/>
                          <a:cs typeface="Calibri"/>
                        </a:rPr>
                        <a:t>trước</a:t>
                      </a:r>
                      <a:r>
                        <a:rPr sz="2500" spc="190">
                          <a:latin typeface="Calibri"/>
                          <a:cs typeface="Calibri"/>
                        </a:rPr>
                        <a:t> </a:t>
                      </a:r>
                      <a:r>
                        <a:rPr sz="2500" spc="-25">
                          <a:latin typeface="Calibri"/>
                          <a:cs typeface="Calibri"/>
                        </a:rPr>
                        <a:t>khi</a:t>
                      </a:r>
                      <a:endParaRPr sz="2500">
                        <a:latin typeface="Calibri"/>
                        <a:cs typeface="Calibri"/>
                      </a:endParaRPr>
                    </a:p>
                    <a:p>
                      <a:pPr marL="69215">
                        <a:lnSpc>
                          <a:spcPct val="100000"/>
                        </a:lnSpc>
                      </a:pPr>
                      <a:r>
                        <a:rPr sz="2500">
                          <a:latin typeface="Calibri"/>
                          <a:cs typeface="Calibri"/>
                        </a:rPr>
                        <a:t>giải</a:t>
                      </a:r>
                      <a:r>
                        <a:rPr sz="2500" spc="-40">
                          <a:latin typeface="Calibri"/>
                          <a:cs typeface="Calibri"/>
                        </a:rPr>
                        <a:t> </a:t>
                      </a:r>
                      <a:r>
                        <a:rPr sz="2500">
                          <a:latin typeface="Calibri"/>
                          <a:cs typeface="Calibri"/>
                        </a:rPr>
                        <a:t>quyết</a:t>
                      </a:r>
                      <a:r>
                        <a:rPr sz="2500" spc="-30">
                          <a:latin typeface="Calibri"/>
                          <a:cs typeface="Calibri"/>
                        </a:rPr>
                        <a:t> </a:t>
                      </a:r>
                      <a:r>
                        <a:rPr sz="2500">
                          <a:latin typeface="Calibri"/>
                          <a:cs typeface="Calibri"/>
                        </a:rPr>
                        <a:t>một</a:t>
                      </a:r>
                      <a:r>
                        <a:rPr sz="2500" spc="-45">
                          <a:latin typeface="Calibri"/>
                          <a:cs typeface="Calibri"/>
                        </a:rPr>
                        <a:t> </a:t>
                      </a:r>
                      <a:r>
                        <a:rPr sz="2500">
                          <a:latin typeface="Calibri"/>
                          <a:cs typeface="Calibri"/>
                        </a:rPr>
                        <a:t>bài</a:t>
                      </a:r>
                      <a:r>
                        <a:rPr sz="2500" spc="-45">
                          <a:latin typeface="Calibri"/>
                          <a:cs typeface="Calibri"/>
                        </a:rPr>
                        <a:t> </a:t>
                      </a:r>
                      <a:r>
                        <a:rPr sz="2500" spc="-10">
                          <a:latin typeface="Calibri"/>
                          <a:cs typeface="Calibri"/>
                        </a:rPr>
                        <a:t>toán.</a:t>
                      </a:r>
                      <a:endParaRPr sz="2500">
                        <a:latin typeface="Calibri"/>
                        <a:cs typeface="Calibri"/>
                      </a:endParaRPr>
                    </a:p>
                  </a:txBody>
                  <a:tcPr marL="0" marR="0" marT="317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437005">
                <a:tc>
                  <a:txBody>
                    <a:bodyPr/>
                    <a:lstStyle/>
                    <a:p>
                      <a:pPr>
                        <a:lnSpc>
                          <a:spcPct val="100000"/>
                        </a:lnSpc>
                        <a:spcBef>
                          <a:spcPts val="1130"/>
                        </a:spcBef>
                      </a:pPr>
                      <a:endParaRPr sz="2500">
                        <a:latin typeface="Times New Roman"/>
                        <a:cs typeface="Times New Roman"/>
                      </a:endParaRPr>
                    </a:p>
                    <a:p>
                      <a:pPr algn="ctr">
                        <a:lnSpc>
                          <a:spcPct val="100000"/>
                        </a:lnSpc>
                      </a:pPr>
                      <a:r>
                        <a:rPr sz="2500" spc="-50">
                          <a:latin typeface="Calibri"/>
                          <a:cs typeface="Calibri"/>
                        </a:rPr>
                        <a:t>2</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endParaRPr sz="2500">
                        <a:latin typeface="Times New Roman"/>
                        <a:cs typeface="Times New Roman"/>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960" indent="86360" algn="just">
                        <a:lnSpc>
                          <a:spcPct val="100000"/>
                        </a:lnSpc>
                        <a:spcBef>
                          <a:spcPts val="1000"/>
                        </a:spcBef>
                      </a:pPr>
                      <a:r>
                        <a:rPr sz="2500">
                          <a:latin typeface="Calibri"/>
                          <a:cs typeface="Calibri"/>
                        </a:rPr>
                        <a:t>Vì</a:t>
                      </a:r>
                      <a:r>
                        <a:rPr sz="2500" spc="70">
                          <a:latin typeface="Calibri"/>
                          <a:cs typeface="Calibri"/>
                        </a:rPr>
                        <a:t> </a:t>
                      </a:r>
                      <a:r>
                        <a:rPr sz="2500">
                          <a:latin typeface="Calibri"/>
                          <a:cs typeface="Calibri"/>
                        </a:rPr>
                        <a:t>tập</a:t>
                      </a:r>
                      <a:r>
                        <a:rPr sz="2500" spc="85">
                          <a:latin typeface="Calibri"/>
                          <a:cs typeface="Calibri"/>
                        </a:rPr>
                        <a:t> </a:t>
                      </a:r>
                      <a:r>
                        <a:rPr sz="2500">
                          <a:latin typeface="Calibri"/>
                          <a:cs typeface="Calibri"/>
                        </a:rPr>
                        <a:t>dữ</a:t>
                      </a:r>
                      <a:r>
                        <a:rPr sz="2500" spc="80">
                          <a:latin typeface="Calibri"/>
                          <a:cs typeface="Calibri"/>
                        </a:rPr>
                        <a:t> </a:t>
                      </a:r>
                      <a:r>
                        <a:rPr sz="2500">
                          <a:latin typeface="Calibri"/>
                          <a:cs typeface="Calibri"/>
                        </a:rPr>
                        <a:t>liệu</a:t>
                      </a:r>
                      <a:r>
                        <a:rPr sz="2500" spc="85">
                          <a:latin typeface="Calibri"/>
                          <a:cs typeface="Calibri"/>
                        </a:rPr>
                        <a:t> </a:t>
                      </a:r>
                      <a:r>
                        <a:rPr sz="2500">
                          <a:latin typeface="Calibri"/>
                          <a:cs typeface="Calibri"/>
                        </a:rPr>
                        <a:t>chỉ</a:t>
                      </a:r>
                      <a:r>
                        <a:rPr sz="2500" spc="80">
                          <a:latin typeface="Calibri"/>
                          <a:cs typeface="Calibri"/>
                        </a:rPr>
                        <a:t> </a:t>
                      </a:r>
                      <a:r>
                        <a:rPr sz="2500">
                          <a:latin typeface="Calibri"/>
                          <a:cs typeface="Calibri"/>
                        </a:rPr>
                        <a:t>nói</a:t>
                      </a:r>
                      <a:r>
                        <a:rPr sz="2500" spc="85">
                          <a:latin typeface="Calibri"/>
                          <a:cs typeface="Calibri"/>
                        </a:rPr>
                        <a:t> </a:t>
                      </a:r>
                      <a:r>
                        <a:rPr sz="2500">
                          <a:latin typeface="Calibri"/>
                          <a:cs typeface="Calibri"/>
                        </a:rPr>
                        <a:t>về</a:t>
                      </a:r>
                      <a:r>
                        <a:rPr sz="2500" spc="85">
                          <a:latin typeface="Calibri"/>
                          <a:cs typeface="Calibri"/>
                        </a:rPr>
                        <a:t> </a:t>
                      </a:r>
                      <a:r>
                        <a:rPr sz="2500">
                          <a:latin typeface="Calibri"/>
                          <a:cs typeface="Calibri"/>
                        </a:rPr>
                        <a:t>một</a:t>
                      </a:r>
                      <a:r>
                        <a:rPr sz="2500" spc="90">
                          <a:latin typeface="Calibri"/>
                          <a:cs typeface="Calibri"/>
                        </a:rPr>
                        <a:t> </a:t>
                      </a:r>
                      <a:r>
                        <a:rPr sz="2500">
                          <a:latin typeface="Calibri"/>
                          <a:cs typeface="Calibri"/>
                        </a:rPr>
                        <a:t>trường</a:t>
                      </a:r>
                      <a:r>
                        <a:rPr sz="2500" spc="85">
                          <a:latin typeface="Calibri"/>
                          <a:cs typeface="Calibri"/>
                        </a:rPr>
                        <a:t> </a:t>
                      </a:r>
                      <a:r>
                        <a:rPr sz="2500" spc="-10">
                          <a:latin typeface="Calibri"/>
                          <a:cs typeface="Calibri"/>
                        </a:rPr>
                        <a:t>thông </a:t>
                      </a:r>
                      <a:r>
                        <a:rPr sz="2500">
                          <a:latin typeface="Calibri"/>
                          <a:cs typeface="Calibri"/>
                        </a:rPr>
                        <a:t>tin</a:t>
                      </a:r>
                      <a:r>
                        <a:rPr sz="2500" spc="155">
                          <a:latin typeface="Calibri"/>
                          <a:cs typeface="Calibri"/>
                        </a:rPr>
                        <a:t> </a:t>
                      </a:r>
                      <a:r>
                        <a:rPr sz="2500">
                          <a:latin typeface="Calibri"/>
                          <a:cs typeface="Calibri"/>
                        </a:rPr>
                        <a:t>là</a:t>
                      </a:r>
                      <a:r>
                        <a:rPr sz="2500" spc="155">
                          <a:latin typeface="Calibri"/>
                          <a:cs typeface="Calibri"/>
                        </a:rPr>
                        <a:t> </a:t>
                      </a:r>
                      <a:r>
                        <a:rPr sz="2500">
                          <a:latin typeface="Calibri"/>
                          <a:cs typeface="Calibri"/>
                        </a:rPr>
                        <a:t>số</a:t>
                      </a:r>
                      <a:r>
                        <a:rPr sz="2500" spc="160">
                          <a:latin typeface="Calibri"/>
                          <a:cs typeface="Calibri"/>
                        </a:rPr>
                        <a:t> </a:t>
                      </a:r>
                      <a:r>
                        <a:rPr sz="2500">
                          <a:latin typeface="Calibri"/>
                          <a:cs typeface="Calibri"/>
                        </a:rPr>
                        <a:t>ca</a:t>
                      </a:r>
                      <a:r>
                        <a:rPr sz="2500" spc="145">
                          <a:latin typeface="Calibri"/>
                          <a:cs typeface="Calibri"/>
                        </a:rPr>
                        <a:t> </a:t>
                      </a:r>
                      <a:r>
                        <a:rPr sz="2500">
                          <a:latin typeface="Calibri"/>
                          <a:cs typeface="Calibri"/>
                        </a:rPr>
                        <a:t>tử</a:t>
                      </a:r>
                      <a:r>
                        <a:rPr sz="2500" spc="145">
                          <a:latin typeface="Calibri"/>
                          <a:cs typeface="Calibri"/>
                        </a:rPr>
                        <a:t> </a:t>
                      </a:r>
                      <a:r>
                        <a:rPr sz="2500">
                          <a:latin typeface="Calibri"/>
                          <a:cs typeface="Calibri"/>
                        </a:rPr>
                        <a:t>vong</a:t>
                      </a:r>
                      <a:r>
                        <a:rPr sz="2500" spc="150">
                          <a:latin typeface="Calibri"/>
                          <a:cs typeface="Calibri"/>
                        </a:rPr>
                        <a:t> </a:t>
                      </a:r>
                      <a:r>
                        <a:rPr sz="2500">
                          <a:latin typeface="Calibri"/>
                          <a:cs typeface="Calibri"/>
                        </a:rPr>
                        <a:t>nên</a:t>
                      </a:r>
                      <a:r>
                        <a:rPr sz="2500" spc="155">
                          <a:latin typeface="Calibri"/>
                          <a:cs typeface="Calibri"/>
                        </a:rPr>
                        <a:t> </a:t>
                      </a:r>
                      <a:r>
                        <a:rPr sz="2500">
                          <a:latin typeface="Calibri"/>
                          <a:cs typeface="Calibri"/>
                        </a:rPr>
                        <a:t>việc</a:t>
                      </a:r>
                      <a:r>
                        <a:rPr sz="2500" spc="160">
                          <a:latin typeface="Calibri"/>
                          <a:cs typeface="Calibri"/>
                        </a:rPr>
                        <a:t> </a:t>
                      </a:r>
                      <a:r>
                        <a:rPr sz="2500">
                          <a:latin typeface="Calibri"/>
                          <a:cs typeface="Calibri"/>
                        </a:rPr>
                        <a:t>đặt</a:t>
                      </a:r>
                      <a:r>
                        <a:rPr sz="2500" spc="160">
                          <a:latin typeface="Calibri"/>
                          <a:cs typeface="Calibri"/>
                        </a:rPr>
                        <a:t> </a:t>
                      </a:r>
                      <a:r>
                        <a:rPr sz="2500">
                          <a:latin typeface="Calibri"/>
                          <a:cs typeface="Calibri"/>
                        </a:rPr>
                        <a:t>câu</a:t>
                      </a:r>
                      <a:r>
                        <a:rPr sz="2500" spc="155">
                          <a:latin typeface="Calibri"/>
                          <a:cs typeface="Calibri"/>
                        </a:rPr>
                        <a:t> </a:t>
                      </a:r>
                      <a:r>
                        <a:rPr sz="2500">
                          <a:latin typeface="Calibri"/>
                          <a:cs typeface="Calibri"/>
                        </a:rPr>
                        <a:t>hỏi</a:t>
                      </a:r>
                      <a:r>
                        <a:rPr sz="2500" spc="155">
                          <a:latin typeface="Calibri"/>
                          <a:cs typeface="Calibri"/>
                        </a:rPr>
                        <a:t> </a:t>
                      </a:r>
                      <a:r>
                        <a:rPr sz="2500" spc="-25">
                          <a:latin typeface="Calibri"/>
                          <a:cs typeface="Calibri"/>
                        </a:rPr>
                        <a:t>bị </a:t>
                      </a:r>
                      <a:r>
                        <a:rPr sz="2500">
                          <a:latin typeface="Calibri"/>
                          <a:cs typeface="Calibri"/>
                        </a:rPr>
                        <a:t>khó</a:t>
                      </a:r>
                      <a:r>
                        <a:rPr sz="2500" spc="-60">
                          <a:latin typeface="Calibri"/>
                          <a:cs typeface="Calibri"/>
                        </a:rPr>
                        <a:t> </a:t>
                      </a:r>
                      <a:r>
                        <a:rPr sz="2500">
                          <a:latin typeface="Calibri"/>
                          <a:cs typeface="Calibri"/>
                        </a:rPr>
                        <a:t>khăn,</a:t>
                      </a:r>
                      <a:r>
                        <a:rPr sz="2500" spc="-35">
                          <a:latin typeface="Calibri"/>
                          <a:cs typeface="Calibri"/>
                        </a:rPr>
                        <a:t> </a:t>
                      </a:r>
                      <a:r>
                        <a:rPr sz="2500">
                          <a:latin typeface="Calibri"/>
                          <a:cs typeface="Calibri"/>
                        </a:rPr>
                        <a:t>dễ</a:t>
                      </a:r>
                      <a:r>
                        <a:rPr sz="2500" spc="-40">
                          <a:latin typeface="Calibri"/>
                          <a:cs typeface="Calibri"/>
                        </a:rPr>
                        <a:t> </a:t>
                      </a:r>
                      <a:r>
                        <a:rPr sz="2500">
                          <a:latin typeface="Calibri"/>
                          <a:cs typeface="Calibri"/>
                        </a:rPr>
                        <a:t>bị</a:t>
                      </a:r>
                      <a:r>
                        <a:rPr sz="2500" spc="-30">
                          <a:latin typeface="Calibri"/>
                          <a:cs typeface="Calibri"/>
                        </a:rPr>
                        <a:t> </a:t>
                      </a:r>
                      <a:r>
                        <a:rPr sz="2500">
                          <a:latin typeface="Calibri"/>
                          <a:cs typeface="Calibri"/>
                        </a:rPr>
                        <a:t>trùng</a:t>
                      </a:r>
                      <a:r>
                        <a:rPr sz="2500" spc="-50">
                          <a:latin typeface="Calibri"/>
                          <a:cs typeface="Calibri"/>
                        </a:rPr>
                        <a:t> </a:t>
                      </a:r>
                      <a:r>
                        <a:rPr sz="2500" spc="-20">
                          <a:latin typeface="Calibri"/>
                          <a:cs typeface="Calibri"/>
                        </a:rPr>
                        <a:t>lặp.</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endParaRPr sz="2500">
                        <a:latin typeface="Times New Roman"/>
                        <a:cs typeface="Times New Roman"/>
                      </a:endParaRPr>
                    </a:p>
                    <a:p>
                      <a:pPr marL="140970">
                        <a:lnSpc>
                          <a:spcPct val="100000"/>
                        </a:lnSpc>
                      </a:pPr>
                      <a:r>
                        <a:rPr sz="2500">
                          <a:latin typeface="Calibri"/>
                          <a:cs typeface="Calibri"/>
                        </a:rPr>
                        <a:t>Lựa</a:t>
                      </a:r>
                      <a:r>
                        <a:rPr sz="2500" spc="-30">
                          <a:latin typeface="Calibri"/>
                          <a:cs typeface="Calibri"/>
                        </a:rPr>
                        <a:t> </a:t>
                      </a:r>
                      <a:r>
                        <a:rPr sz="2500">
                          <a:latin typeface="Calibri"/>
                          <a:cs typeface="Calibri"/>
                        </a:rPr>
                        <a:t>chọn</a:t>
                      </a:r>
                      <a:r>
                        <a:rPr sz="2500" spc="-35">
                          <a:latin typeface="Calibri"/>
                          <a:cs typeface="Calibri"/>
                        </a:rPr>
                        <a:t> </a:t>
                      </a:r>
                      <a:r>
                        <a:rPr sz="2500">
                          <a:latin typeface="Calibri"/>
                          <a:cs typeface="Calibri"/>
                        </a:rPr>
                        <a:t>dữ</a:t>
                      </a:r>
                      <a:r>
                        <a:rPr sz="2500" spc="-40">
                          <a:latin typeface="Calibri"/>
                          <a:cs typeface="Calibri"/>
                        </a:rPr>
                        <a:t> </a:t>
                      </a:r>
                      <a:r>
                        <a:rPr sz="2500">
                          <a:latin typeface="Calibri"/>
                          <a:cs typeface="Calibri"/>
                        </a:rPr>
                        <a:t>liệu</a:t>
                      </a:r>
                      <a:r>
                        <a:rPr sz="2500" spc="-45">
                          <a:latin typeface="Calibri"/>
                          <a:cs typeface="Calibri"/>
                        </a:rPr>
                        <a:t> </a:t>
                      </a:r>
                      <a:r>
                        <a:rPr sz="2500">
                          <a:latin typeface="Calibri"/>
                          <a:cs typeface="Calibri"/>
                        </a:rPr>
                        <a:t>có</a:t>
                      </a:r>
                      <a:r>
                        <a:rPr sz="2500" spc="-45">
                          <a:latin typeface="Calibri"/>
                          <a:cs typeface="Calibri"/>
                        </a:rPr>
                        <a:t> </a:t>
                      </a:r>
                      <a:r>
                        <a:rPr sz="2500">
                          <a:latin typeface="Calibri"/>
                          <a:cs typeface="Calibri"/>
                        </a:rPr>
                        <a:t>tính</a:t>
                      </a:r>
                      <a:r>
                        <a:rPr sz="2500" spc="-30">
                          <a:latin typeface="Calibri"/>
                          <a:cs typeface="Calibri"/>
                        </a:rPr>
                        <a:t> </a:t>
                      </a:r>
                      <a:r>
                        <a:rPr sz="2500">
                          <a:latin typeface="Calibri"/>
                          <a:cs typeface="Calibri"/>
                        </a:rPr>
                        <a:t>đa</a:t>
                      </a:r>
                      <a:r>
                        <a:rPr sz="2500" spc="-55">
                          <a:latin typeface="Calibri"/>
                          <a:cs typeface="Calibri"/>
                        </a:rPr>
                        <a:t> </a:t>
                      </a:r>
                      <a:r>
                        <a:rPr sz="2500">
                          <a:latin typeface="Calibri"/>
                          <a:cs typeface="Calibri"/>
                        </a:rPr>
                        <a:t>dạng</a:t>
                      </a:r>
                      <a:r>
                        <a:rPr sz="2500" spc="-30">
                          <a:latin typeface="Calibri"/>
                          <a:cs typeface="Calibri"/>
                        </a:rPr>
                        <a:t> </a:t>
                      </a:r>
                      <a:r>
                        <a:rPr sz="2500" spc="-20">
                          <a:latin typeface="Calibri"/>
                          <a:cs typeface="Calibri"/>
                        </a:rPr>
                        <a:t>hơn.</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553210">
                <a:tc>
                  <a:txBody>
                    <a:bodyPr/>
                    <a:lstStyle/>
                    <a:p>
                      <a:pPr>
                        <a:lnSpc>
                          <a:spcPct val="100000"/>
                        </a:lnSpc>
                        <a:spcBef>
                          <a:spcPts val="1585"/>
                        </a:spcBef>
                      </a:pPr>
                      <a:endParaRPr sz="2500">
                        <a:latin typeface="Times New Roman"/>
                        <a:cs typeface="Times New Roman"/>
                      </a:endParaRPr>
                    </a:p>
                    <a:p>
                      <a:pPr algn="ctr">
                        <a:lnSpc>
                          <a:spcPct val="100000"/>
                        </a:lnSpc>
                      </a:pPr>
                      <a:r>
                        <a:rPr sz="2500" spc="-50">
                          <a:latin typeface="Calibri"/>
                          <a:cs typeface="Calibri"/>
                        </a:rPr>
                        <a:t>3</a:t>
                      </a:r>
                      <a:endParaRPr sz="2500">
                        <a:latin typeface="Calibri"/>
                        <a:cs typeface="Calibri"/>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585"/>
                        </a:spcBef>
                      </a:pPr>
                      <a:endParaRPr sz="2500">
                        <a:latin typeface="Times New Roman"/>
                        <a:cs typeface="Times New Roman"/>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1594" algn="just">
                        <a:lnSpc>
                          <a:spcPts val="3000"/>
                        </a:lnSpc>
                        <a:spcBef>
                          <a:spcPts val="60"/>
                        </a:spcBef>
                      </a:pPr>
                      <a:r>
                        <a:rPr sz="2500">
                          <a:latin typeface="Calibri"/>
                          <a:cs typeface="Calibri"/>
                        </a:rPr>
                        <a:t>Dữ</a:t>
                      </a:r>
                      <a:r>
                        <a:rPr sz="2500" spc="260">
                          <a:latin typeface="Calibri"/>
                          <a:cs typeface="Calibri"/>
                        </a:rPr>
                        <a:t> </a:t>
                      </a:r>
                      <a:r>
                        <a:rPr sz="2500">
                          <a:latin typeface="Calibri"/>
                          <a:cs typeface="Calibri"/>
                        </a:rPr>
                        <a:t>liệu</a:t>
                      </a:r>
                      <a:r>
                        <a:rPr sz="2500" spc="265">
                          <a:latin typeface="Calibri"/>
                          <a:cs typeface="Calibri"/>
                        </a:rPr>
                        <a:t> </a:t>
                      </a:r>
                      <a:r>
                        <a:rPr sz="2500">
                          <a:latin typeface="Calibri"/>
                          <a:cs typeface="Calibri"/>
                        </a:rPr>
                        <a:t>quá</a:t>
                      </a:r>
                      <a:r>
                        <a:rPr sz="2500" spc="275">
                          <a:latin typeface="Calibri"/>
                          <a:cs typeface="Calibri"/>
                        </a:rPr>
                        <a:t> </a:t>
                      </a:r>
                      <a:r>
                        <a:rPr sz="2500">
                          <a:latin typeface="Calibri"/>
                          <a:cs typeface="Calibri"/>
                        </a:rPr>
                        <a:t>nhiều</a:t>
                      </a:r>
                      <a:r>
                        <a:rPr sz="2500" spc="265">
                          <a:latin typeface="Calibri"/>
                          <a:cs typeface="Calibri"/>
                        </a:rPr>
                        <a:t> </a:t>
                      </a:r>
                      <a:r>
                        <a:rPr sz="2500">
                          <a:latin typeface="Calibri"/>
                          <a:cs typeface="Calibri"/>
                        </a:rPr>
                        <a:t>dòng</a:t>
                      </a:r>
                      <a:r>
                        <a:rPr sz="2500" spc="265">
                          <a:latin typeface="Calibri"/>
                          <a:cs typeface="Calibri"/>
                        </a:rPr>
                        <a:t> </a:t>
                      </a:r>
                      <a:r>
                        <a:rPr sz="2500">
                          <a:latin typeface="Calibri"/>
                          <a:cs typeface="Calibri"/>
                        </a:rPr>
                        <a:t>nên</a:t>
                      </a:r>
                      <a:r>
                        <a:rPr sz="2500" spc="265">
                          <a:latin typeface="Calibri"/>
                          <a:cs typeface="Calibri"/>
                        </a:rPr>
                        <a:t> </a:t>
                      </a:r>
                      <a:r>
                        <a:rPr sz="2500">
                          <a:latin typeface="Calibri"/>
                          <a:cs typeface="Calibri"/>
                        </a:rPr>
                        <a:t>việc</a:t>
                      </a:r>
                      <a:r>
                        <a:rPr sz="2500" spc="285">
                          <a:latin typeface="Calibri"/>
                          <a:cs typeface="Calibri"/>
                        </a:rPr>
                        <a:t> </a:t>
                      </a:r>
                      <a:r>
                        <a:rPr sz="2500">
                          <a:latin typeface="Calibri"/>
                          <a:cs typeface="Calibri"/>
                        </a:rPr>
                        <a:t>thu</a:t>
                      </a:r>
                      <a:r>
                        <a:rPr sz="2500" spc="260">
                          <a:latin typeface="Calibri"/>
                          <a:cs typeface="Calibri"/>
                        </a:rPr>
                        <a:t> </a:t>
                      </a:r>
                      <a:r>
                        <a:rPr sz="2500" spc="-20">
                          <a:latin typeface="Calibri"/>
                          <a:cs typeface="Calibri"/>
                        </a:rPr>
                        <a:t>thập </a:t>
                      </a:r>
                      <a:r>
                        <a:rPr sz="2500">
                          <a:latin typeface="Calibri"/>
                          <a:cs typeface="Calibri"/>
                        </a:rPr>
                        <a:t>tốn</a:t>
                      </a:r>
                      <a:r>
                        <a:rPr sz="2500" spc="260">
                          <a:latin typeface="Calibri"/>
                          <a:cs typeface="Calibri"/>
                        </a:rPr>
                        <a:t> </a:t>
                      </a:r>
                      <a:r>
                        <a:rPr sz="2500">
                          <a:latin typeface="Calibri"/>
                          <a:cs typeface="Calibri"/>
                        </a:rPr>
                        <a:t>rất</a:t>
                      </a:r>
                      <a:r>
                        <a:rPr sz="2500" spc="260">
                          <a:latin typeface="Calibri"/>
                          <a:cs typeface="Calibri"/>
                        </a:rPr>
                        <a:t> </a:t>
                      </a:r>
                      <a:r>
                        <a:rPr sz="2500">
                          <a:latin typeface="Calibri"/>
                          <a:cs typeface="Calibri"/>
                        </a:rPr>
                        <a:t>nhiều</a:t>
                      </a:r>
                      <a:r>
                        <a:rPr sz="2500" spc="270">
                          <a:latin typeface="Calibri"/>
                          <a:cs typeface="Calibri"/>
                        </a:rPr>
                        <a:t> </a:t>
                      </a:r>
                      <a:r>
                        <a:rPr sz="2500">
                          <a:latin typeface="Calibri"/>
                          <a:cs typeface="Calibri"/>
                        </a:rPr>
                        <a:t>thời</a:t>
                      </a:r>
                      <a:r>
                        <a:rPr sz="2500" spc="260">
                          <a:latin typeface="Calibri"/>
                          <a:cs typeface="Calibri"/>
                        </a:rPr>
                        <a:t> </a:t>
                      </a:r>
                      <a:r>
                        <a:rPr sz="2500">
                          <a:latin typeface="Calibri"/>
                          <a:cs typeface="Calibri"/>
                        </a:rPr>
                        <a:t>gian.</a:t>
                      </a:r>
                      <a:r>
                        <a:rPr sz="2500" spc="270">
                          <a:latin typeface="Calibri"/>
                          <a:cs typeface="Calibri"/>
                        </a:rPr>
                        <a:t> </a:t>
                      </a:r>
                      <a:r>
                        <a:rPr sz="2500">
                          <a:latin typeface="Calibri"/>
                          <a:cs typeface="Calibri"/>
                        </a:rPr>
                        <a:t>Mặc</a:t>
                      </a:r>
                      <a:r>
                        <a:rPr sz="2500" spc="270">
                          <a:latin typeface="Calibri"/>
                          <a:cs typeface="Calibri"/>
                        </a:rPr>
                        <a:t> </a:t>
                      </a:r>
                      <a:r>
                        <a:rPr sz="2500">
                          <a:latin typeface="Calibri"/>
                          <a:cs typeface="Calibri"/>
                        </a:rPr>
                        <a:t>khác,</a:t>
                      </a:r>
                      <a:r>
                        <a:rPr sz="2500" spc="260">
                          <a:latin typeface="Calibri"/>
                          <a:cs typeface="Calibri"/>
                        </a:rPr>
                        <a:t> </a:t>
                      </a:r>
                      <a:r>
                        <a:rPr sz="2500">
                          <a:latin typeface="Calibri"/>
                          <a:cs typeface="Calibri"/>
                        </a:rPr>
                        <a:t>dữ</a:t>
                      </a:r>
                      <a:r>
                        <a:rPr sz="2500" spc="254">
                          <a:latin typeface="Calibri"/>
                          <a:cs typeface="Calibri"/>
                        </a:rPr>
                        <a:t> </a:t>
                      </a:r>
                      <a:r>
                        <a:rPr sz="2500" spc="-20">
                          <a:latin typeface="Calibri"/>
                          <a:cs typeface="Calibri"/>
                        </a:rPr>
                        <a:t>liệu </a:t>
                      </a:r>
                      <a:r>
                        <a:rPr sz="2500">
                          <a:latin typeface="Calibri"/>
                          <a:cs typeface="Calibri"/>
                        </a:rPr>
                        <a:t>có</a:t>
                      </a:r>
                      <a:r>
                        <a:rPr sz="2500" spc="100">
                          <a:latin typeface="Calibri"/>
                          <a:cs typeface="Calibri"/>
                        </a:rPr>
                        <a:t> </a:t>
                      </a:r>
                      <a:r>
                        <a:rPr sz="2500">
                          <a:latin typeface="Calibri"/>
                          <a:cs typeface="Calibri"/>
                        </a:rPr>
                        <a:t>ít</a:t>
                      </a:r>
                      <a:r>
                        <a:rPr sz="2500" spc="100">
                          <a:latin typeface="Calibri"/>
                          <a:cs typeface="Calibri"/>
                        </a:rPr>
                        <a:t> </a:t>
                      </a:r>
                      <a:r>
                        <a:rPr sz="2500">
                          <a:latin typeface="Calibri"/>
                          <a:cs typeface="Calibri"/>
                        </a:rPr>
                        <a:t>dòng</a:t>
                      </a:r>
                      <a:r>
                        <a:rPr sz="2500" spc="90">
                          <a:latin typeface="Calibri"/>
                          <a:cs typeface="Calibri"/>
                        </a:rPr>
                        <a:t> </a:t>
                      </a:r>
                      <a:r>
                        <a:rPr sz="2500">
                          <a:latin typeface="Calibri"/>
                          <a:cs typeface="Calibri"/>
                        </a:rPr>
                        <a:t>nên</a:t>
                      </a:r>
                      <a:r>
                        <a:rPr sz="2500" spc="95">
                          <a:latin typeface="Calibri"/>
                          <a:cs typeface="Calibri"/>
                        </a:rPr>
                        <a:t> </a:t>
                      </a:r>
                      <a:r>
                        <a:rPr sz="2500">
                          <a:latin typeface="Calibri"/>
                          <a:cs typeface="Calibri"/>
                        </a:rPr>
                        <a:t>không</a:t>
                      </a:r>
                      <a:r>
                        <a:rPr sz="2500" spc="105">
                          <a:latin typeface="Calibri"/>
                          <a:cs typeface="Calibri"/>
                        </a:rPr>
                        <a:t> </a:t>
                      </a:r>
                      <a:r>
                        <a:rPr sz="2500">
                          <a:latin typeface="Calibri"/>
                          <a:cs typeface="Calibri"/>
                        </a:rPr>
                        <a:t>có</a:t>
                      </a:r>
                      <a:r>
                        <a:rPr sz="2500" spc="100">
                          <a:latin typeface="Calibri"/>
                          <a:cs typeface="Calibri"/>
                        </a:rPr>
                        <a:t> </a:t>
                      </a:r>
                      <a:r>
                        <a:rPr sz="2500">
                          <a:latin typeface="Calibri"/>
                          <a:cs typeface="Calibri"/>
                        </a:rPr>
                        <a:t>nhiều</a:t>
                      </a:r>
                      <a:r>
                        <a:rPr sz="2500" spc="100">
                          <a:latin typeface="Calibri"/>
                          <a:cs typeface="Calibri"/>
                        </a:rPr>
                        <a:t> </a:t>
                      </a:r>
                      <a:r>
                        <a:rPr sz="2500">
                          <a:latin typeface="Calibri"/>
                          <a:cs typeface="Calibri"/>
                        </a:rPr>
                        <a:t>thứ</a:t>
                      </a:r>
                      <a:r>
                        <a:rPr sz="2500" spc="95">
                          <a:latin typeface="Calibri"/>
                          <a:cs typeface="Calibri"/>
                        </a:rPr>
                        <a:t> </a:t>
                      </a:r>
                      <a:r>
                        <a:rPr sz="2500">
                          <a:latin typeface="Calibri"/>
                          <a:cs typeface="Calibri"/>
                        </a:rPr>
                        <a:t>để</a:t>
                      </a:r>
                      <a:r>
                        <a:rPr sz="2500" spc="100">
                          <a:latin typeface="Calibri"/>
                          <a:cs typeface="Calibri"/>
                        </a:rPr>
                        <a:t> </a:t>
                      </a:r>
                      <a:r>
                        <a:rPr sz="2500" spc="-20">
                          <a:latin typeface="Calibri"/>
                          <a:cs typeface="Calibri"/>
                        </a:rPr>
                        <a:t>khác </a:t>
                      </a:r>
                      <a:r>
                        <a:rPr sz="2500">
                          <a:latin typeface="Calibri"/>
                          <a:cs typeface="Calibri"/>
                        </a:rPr>
                        <a:t>thác</a:t>
                      </a:r>
                      <a:r>
                        <a:rPr sz="2500" spc="-30">
                          <a:latin typeface="Calibri"/>
                          <a:cs typeface="Calibri"/>
                        </a:rPr>
                        <a:t> </a:t>
                      </a:r>
                      <a:r>
                        <a:rPr sz="2500">
                          <a:latin typeface="Calibri"/>
                          <a:cs typeface="Calibri"/>
                        </a:rPr>
                        <a:t>cho</a:t>
                      </a:r>
                      <a:r>
                        <a:rPr sz="2500" spc="-35">
                          <a:latin typeface="Calibri"/>
                          <a:cs typeface="Calibri"/>
                        </a:rPr>
                        <a:t> </a:t>
                      </a:r>
                      <a:r>
                        <a:rPr sz="2500">
                          <a:latin typeface="Calibri"/>
                          <a:cs typeface="Calibri"/>
                        </a:rPr>
                        <a:t>phần</a:t>
                      </a:r>
                      <a:r>
                        <a:rPr sz="2500" spc="-30">
                          <a:latin typeface="Calibri"/>
                          <a:cs typeface="Calibri"/>
                        </a:rPr>
                        <a:t> </a:t>
                      </a:r>
                      <a:r>
                        <a:rPr sz="2500">
                          <a:latin typeface="Calibri"/>
                          <a:cs typeface="Calibri"/>
                        </a:rPr>
                        <a:t>đặt</a:t>
                      </a:r>
                      <a:r>
                        <a:rPr sz="2500" spc="-45">
                          <a:latin typeface="Calibri"/>
                          <a:cs typeface="Calibri"/>
                        </a:rPr>
                        <a:t> </a:t>
                      </a:r>
                      <a:r>
                        <a:rPr sz="2500">
                          <a:latin typeface="Calibri"/>
                          <a:cs typeface="Calibri"/>
                        </a:rPr>
                        <a:t>câu</a:t>
                      </a:r>
                      <a:r>
                        <a:rPr sz="2500" spc="-25">
                          <a:latin typeface="Calibri"/>
                          <a:cs typeface="Calibri"/>
                        </a:rPr>
                        <a:t> </a:t>
                      </a:r>
                      <a:r>
                        <a:rPr sz="2500">
                          <a:latin typeface="Calibri"/>
                          <a:cs typeface="Calibri"/>
                        </a:rPr>
                        <a:t>hỏi</a:t>
                      </a:r>
                      <a:r>
                        <a:rPr sz="2500" spc="-55">
                          <a:latin typeface="Calibri"/>
                          <a:cs typeface="Calibri"/>
                        </a:rPr>
                        <a:t> </a:t>
                      </a:r>
                      <a:r>
                        <a:rPr sz="2500">
                          <a:latin typeface="Calibri"/>
                          <a:cs typeface="Calibri"/>
                        </a:rPr>
                        <a:t>và</a:t>
                      </a:r>
                      <a:r>
                        <a:rPr sz="2500" spc="-35">
                          <a:latin typeface="Calibri"/>
                          <a:cs typeface="Calibri"/>
                        </a:rPr>
                        <a:t> </a:t>
                      </a:r>
                      <a:r>
                        <a:rPr sz="2500">
                          <a:latin typeface="Calibri"/>
                          <a:cs typeface="Calibri"/>
                        </a:rPr>
                        <a:t>mô</a:t>
                      </a:r>
                      <a:r>
                        <a:rPr sz="2500" spc="-35">
                          <a:latin typeface="Calibri"/>
                          <a:cs typeface="Calibri"/>
                        </a:rPr>
                        <a:t> </a:t>
                      </a:r>
                      <a:r>
                        <a:rPr sz="2500">
                          <a:latin typeface="Calibri"/>
                          <a:cs typeface="Calibri"/>
                        </a:rPr>
                        <a:t>hình</a:t>
                      </a:r>
                      <a:r>
                        <a:rPr sz="2500" spc="-35">
                          <a:latin typeface="Calibri"/>
                          <a:cs typeface="Calibri"/>
                        </a:rPr>
                        <a:t> </a:t>
                      </a:r>
                      <a:r>
                        <a:rPr sz="2500" spc="-25">
                          <a:latin typeface="Calibri"/>
                          <a:cs typeface="Calibri"/>
                        </a:rPr>
                        <a:t>hóa</a:t>
                      </a:r>
                      <a:endParaRPr sz="2500">
                        <a:latin typeface="Calibri"/>
                        <a:cs typeface="Calibri"/>
                      </a:endParaRPr>
                    </a:p>
                  </a:txBody>
                  <a:tcPr marL="0" marR="0" marT="76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85"/>
                        </a:spcBef>
                      </a:pPr>
                      <a:endParaRPr sz="2500">
                        <a:latin typeface="Times New Roman"/>
                        <a:cs typeface="Times New Roman"/>
                      </a:endParaRPr>
                    </a:p>
                    <a:p>
                      <a:pPr marL="140970">
                        <a:lnSpc>
                          <a:spcPct val="100000"/>
                        </a:lnSpc>
                      </a:pPr>
                      <a:r>
                        <a:rPr sz="2500">
                          <a:latin typeface="Calibri"/>
                          <a:cs typeface="Calibri"/>
                        </a:rPr>
                        <a:t>Lần</a:t>
                      </a:r>
                      <a:r>
                        <a:rPr sz="2500" spc="-35">
                          <a:latin typeface="Calibri"/>
                          <a:cs typeface="Calibri"/>
                        </a:rPr>
                        <a:t> </a:t>
                      </a:r>
                      <a:r>
                        <a:rPr sz="2500">
                          <a:latin typeface="Calibri"/>
                          <a:cs typeface="Calibri"/>
                        </a:rPr>
                        <a:t>sau</a:t>
                      </a:r>
                      <a:r>
                        <a:rPr sz="2500" spc="-35">
                          <a:latin typeface="Calibri"/>
                          <a:cs typeface="Calibri"/>
                        </a:rPr>
                        <a:t> </a:t>
                      </a:r>
                      <a:r>
                        <a:rPr sz="2500">
                          <a:latin typeface="Calibri"/>
                          <a:cs typeface="Calibri"/>
                        </a:rPr>
                        <a:t>sẽ</a:t>
                      </a:r>
                      <a:r>
                        <a:rPr sz="2500" spc="-30">
                          <a:latin typeface="Calibri"/>
                          <a:cs typeface="Calibri"/>
                        </a:rPr>
                        <a:t> </a:t>
                      </a:r>
                      <a:r>
                        <a:rPr sz="2500">
                          <a:latin typeface="Calibri"/>
                          <a:cs typeface="Calibri"/>
                        </a:rPr>
                        <a:t>thu</a:t>
                      </a:r>
                      <a:r>
                        <a:rPr sz="2500" spc="-35">
                          <a:latin typeface="Calibri"/>
                          <a:cs typeface="Calibri"/>
                        </a:rPr>
                        <a:t> </a:t>
                      </a:r>
                      <a:r>
                        <a:rPr sz="2500">
                          <a:latin typeface="Calibri"/>
                          <a:cs typeface="Calibri"/>
                        </a:rPr>
                        <a:t>thập</a:t>
                      </a:r>
                      <a:r>
                        <a:rPr sz="2500" spc="-30">
                          <a:latin typeface="Calibri"/>
                          <a:cs typeface="Calibri"/>
                        </a:rPr>
                        <a:t> </a:t>
                      </a:r>
                      <a:r>
                        <a:rPr sz="2500">
                          <a:latin typeface="Calibri"/>
                          <a:cs typeface="Calibri"/>
                        </a:rPr>
                        <a:t>dữ</a:t>
                      </a:r>
                      <a:r>
                        <a:rPr sz="2500" spc="-30">
                          <a:latin typeface="Calibri"/>
                          <a:cs typeface="Calibri"/>
                        </a:rPr>
                        <a:t> </a:t>
                      </a:r>
                      <a:r>
                        <a:rPr sz="2500">
                          <a:latin typeface="Calibri"/>
                          <a:cs typeface="Calibri"/>
                        </a:rPr>
                        <a:t>liệu</a:t>
                      </a:r>
                      <a:r>
                        <a:rPr sz="2500" spc="-35">
                          <a:latin typeface="Calibri"/>
                          <a:cs typeface="Calibri"/>
                        </a:rPr>
                        <a:t> </a:t>
                      </a:r>
                      <a:r>
                        <a:rPr sz="2500">
                          <a:latin typeface="Calibri"/>
                          <a:cs typeface="Calibri"/>
                        </a:rPr>
                        <a:t>có</a:t>
                      </a:r>
                      <a:r>
                        <a:rPr sz="2500" spc="-25">
                          <a:latin typeface="Calibri"/>
                          <a:cs typeface="Calibri"/>
                        </a:rPr>
                        <a:t> </a:t>
                      </a:r>
                      <a:r>
                        <a:rPr sz="2500">
                          <a:latin typeface="Calibri"/>
                          <a:cs typeface="Calibri"/>
                        </a:rPr>
                        <a:t>số</a:t>
                      </a:r>
                      <a:r>
                        <a:rPr sz="2500" spc="-30">
                          <a:latin typeface="Calibri"/>
                          <a:cs typeface="Calibri"/>
                        </a:rPr>
                        <a:t> </a:t>
                      </a:r>
                      <a:r>
                        <a:rPr sz="2500">
                          <a:latin typeface="Calibri"/>
                          <a:cs typeface="Calibri"/>
                        </a:rPr>
                        <a:t>dòng</a:t>
                      </a:r>
                      <a:r>
                        <a:rPr sz="2500" spc="-40">
                          <a:latin typeface="Calibri"/>
                          <a:cs typeface="Calibri"/>
                        </a:rPr>
                        <a:t> </a:t>
                      </a:r>
                      <a:r>
                        <a:rPr sz="2500" spc="-25">
                          <a:latin typeface="Calibri"/>
                          <a:cs typeface="Calibri"/>
                        </a:rPr>
                        <a:t>và</a:t>
                      </a:r>
                      <a:endParaRPr sz="2500">
                        <a:latin typeface="Calibri"/>
                        <a:cs typeface="Calibri"/>
                      </a:endParaRPr>
                    </a:p>
                    <a:p>
                      <a:pPr marL="69215">
                        <a:lnSpc>
                          <a:spcPct val="100000"/>
                        </a:lnSpc>
                      </a:pPr>
                      <a:r>
                        <a:rPr sz="2500">
                          <a:latin typeface="Calibri"/>
                          <a:cs typeface="Calibri"/>
                        </a:rPr>
                        <a:t>cột</a:t>
                      </a:r>
                      <a:r>
                        <a:rPr sz="2500" spc="-40">
                          <a:latin typeface="Calibri"/>
                          <a:cs typeface="Calibri"/>
                        </a:rPr>
                        <a:t> </a:t>
                      </a:r>
                      <a:r>
                        <a:rPr sz="2500">
                          <a:latin typeface="Calibri"/>
                          <a:cs typeface="Calibri"/>
                        </a:rPr>
                        <a:t>phù</a:t>
                      </a:r>
                      <a:r>
                        <a:rPr sz="2500" spc="-40">
                          <a:latin typeface="Calibri"/>
                          <a:cs typeface="Calibri"/>
                        </a:rPr>
                        <a:t> </a:t>
                      </a:r>
                      <a:r>
                        <a:rPr sz="2500">
                          <a:latin typeface="Calibri"/>
                          <a:cs typeface="Calibri"/>
                        </a:rPr>
                        <a:t>hợp</a:t>
                      </a:r>
                      <a:r>
                        <a:rPr sz="2500" spc="-40">
                          <a:latin typeface="Calibri"/>
                          <a:cs typeface="Calibri"/>
                        </a:rPr>
                        <a:t> </a:t>
                      </a:r>
                      <a:r>
                        <a:rPr sz="2500" spc="-20">
                          <a:latin typeface="Calibri"/>
                          <a:cs typeface="Calibri"/>
                        </a:rPr>
                        <a:t>hơn.</a:t>
                      </a:r>
                      <a:endParaRPr sz="2500">
                        <a:latin typeface="Calibri"/>
                        <a:cs typeface="Calibri"/>
                      </a:endParaRPr>
                    </a:p>
                  </a:txBody>
                  <a:tcPr marL="0" marR="0" marT="107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950594">
                <a:tc>
                  <a:txBody>
                    <a:bodyPr/>
                    <a:lstStyle/>
                    <a:p>
                      <a:pPr algn="ctr">
                        <a:lnSpc>
                          <a:spcPct val="100000"/>
                        </a:lnSpc>
                        <a:spcBef>
                          <a:spcPts val="2090"/>
                        </a:spcBef>
                      </a:pPr>
                      <a:r>
                        <a:rPr sz="2500" spc="-50">
                          <a:latin typeface="Calibri"/>
                          <a:cs typeface="Calibri"/>
                        </a:rPr>
                        <a:t>4</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335">
                        <a:lnSpc>
                          <a:spcPct val="100000"/>
                        </a:lnSpc>
                        <a:spcBef>
                          <a:spcPts val="2090"/>
                        </a:spcBef>
                      </a:pP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2230" indent="97155">
                        <a:lnSpc>
                          <a:spcPct val="100000"/>
                        </a:lnSpc>
                        <a:spcBef>
                          <a:spcPts val="590"/>
                        </a:spcBef>
                      </a:pPr>
                      <a:r>
                        <a:rPr sz="2500">
                          <a:latin typeface="Calibri"/>
                          <a:cs typeface="Calibri"/>
                        </a:rPr>
                        <a:t>Khó</a:t>
                      </a:r>
                      <a:r>
                        <a:rPr sz="2500" spc="170">
                          <a:latin typeface="Calibri"/>
                          <a:cs typeface="Calibri"/>
                        </a:rPr>
                        <a:t> </a:t>
                      </a:r>
                      <a:r>
                        <a:rPr sz="2500">
                          <a:latin typeface="Calibri"/>
                          <a:cs typeface="Calibri"/>
                        </a:rPr>
                        <a:t>khăn</a:t>
                      </a:r>
                      <a:r>
                        <a:rPr sz="2500" spc="175">
                          <a:latin typeface="Calibri"/>
                          <a:cs typeface="Calibri"/>
                        </a:rPr>
                        <a:t> </a:t>
                      </a:r>
                      <a:r>
                        <a:rPr sz="2500">
                          <a:latin typeface="Calibri"/>
                          <a:cs typeface="Calibri"/>
                        </a:rPr>
                        <a:t>trong</a:t>
                      </a:r>
                      <a:r>
                        <a:rPr sz="2500" spc="175">
                          <a:latin typeface="Calibri"/>
                          <a:cs typeface="Calibri"/>
                        </a:rPr>
                        <a:t> </a:t>
                      </a:r>
                      <a:r>
                        <a:rPr sz="2500">
                          <a:latin typeface="Calibri"/>
                          <a:cs typeface="Calibri"/>
                        </a:rPr>
                        <a:t>việc</a:t>
                      </a:r>
                      <a:r>
                        <a:rPr sz="2500" spc="175">
                          <a:latin typeface="Calibri"/>
                          <a:cs typeface="Calibri"/>
                        </a:rPr>
                        <a:t> </a:t>
                      </a:r>
                      <a:r>
                        <a:rPr sz="2500">
                          <a:latin typeface="Calibri"/>
                          <a:cs typeface="Calibri"/>
                        </a:rPr>
                        <a:t>tìm</a:t>
                      </a:r>
                      <a:r>
                        <a:rPr sz="2500" spc="175">
                          <a:latin typeface="Calibri"/>
                          <a:cs typeface="Calibri"/>
                        </a:rPr>
                        <a:t> </a:t>
                      </a:r>
                      <a:r>
                        <a:rPr sz="2500">
                          <a:latin typeface="Calibri"/>
                          <a:cs typeface="Calibri"/>
                        </a:rPr>
                        <a:t>câu</a:t>
                      </a:r>
                      <a:r>
                        <a:rPr sz="2500" spc="165">
                          <a:latin typeface="Calibri"/>
                          <a:cs typeface="Calibri"/>
                        </a:rPr>
                        <a:t> </a:t>
                      </a:r>
                      <a:r>
                        <a:rPr sz="2500">
                          <a:latin typeface="Calibri"/>
                          <a:cs typeface="Calibri"/>
                        </a:rPr>
                        <a:t>hỏi</a:t>
                      </a:r>
                      <a:r>
                        <a:rPr sz="2500" spc="175">
                          <a:latin typeface="Calibri"/>
                          <a:cs typeface="Calibri"/>
                        </a:rPr>
                        <a:t> </a:t>
                      </a:r>
                      <a:r>
                        <a:rPr sz="2500">
                          <a:latin typeface="Calibri"/>
                          <a:cs typeface="Calibri"/>
                        </a:rPr>
                        <a:t>vì</a:t>
                      </a:r>
                      <a:r>
                        <a:rPr sz="2500" spc="170">
                          <a:latin typeface="Calibri"/>
                          <a:cs typeface="Calibri"/>
                        </a:rPr>
                        <a:t> </a:t>
                      </a:r>
                      <a:r>
                        <a:rPr sz="2500">
                          <a:latin typeface="Calibri"/>
                          <a:cs typeface="Calibri"/>
                        </a:rPr>
                        <a:t>một</a:t>
                      </a:r>
                      <a:r>
                        <a:rPr sz="2500" spc="170">
                          <a:latin typeface="Calibri"/>
                          <a:cs typeface="Calibri"/>
                        </a:rPr>
                        <a:t> </a:t>
                      </a:r>
                      <a:r>
                        <a:rPr sz="2500" spc="-25">
                          <a:latin typeface="Calibri"/>
                          <a:cs typeface="Calibri"/>
                        </a:rPr>
                        <a:t>số </a:t>
                      </a:r>
                      <a:r>
                        <a:rPr sz="2500">
                          <a:latin typeface="Calibri"/>
                          <a:cs typeface="Calibri"/>
                        </a:rPr>
                        <a:t>quốc</a:t>
                      </a:r>
                      <a:r>
                        <a:rPr sz="2500" spc="-35">
                          <a:latin typeface="Calibri"/>
                          <a:cs typeface="Calibri"/>
                        </a:rPr>
                        <a:t> </a:t>
                      </a:r>
                      <a:r>
                        <a:rPr sz="2500">
                          <a:latin typeface="Calibri"/>
                          <a:cs typeface="Calibri"/>
                        </a:rPr>
                        <a:t>gia</a:t>
                      </a:r>
                      <a:r>
                        <a:rPr sz="2500" spc="-40">
                          <a:latin typeface="Calibri"/>
                          <a:cs typeface="Calibri"/>
                        </a:rPr>
                        <a:t> </a:t>
                      </a:r>
                      <a:r>
                        <a:rPr sz="2500">
                          <a:latin typeface="Calibri"/>
                          <a:cs typeface="Calibri"/>
                        </a:rPr>
                        <a:t>không</a:t>
                      </a:r>
                      <a:r>
                        <a:rPr sz="2500" spc="-40">
                          <a:latin typeface="Calibri"/>
                          <a:cs typeface="Calibri"/>
                        </a:rPr>
                        <a:t> </a:t>
                      </a:r>
                      <a:r>
                        <a:rPr sz="2500">
                          <a:latin typeface="Calibri"/>
                          <a:cs typeface="Calibri"/>
                        </a:rPr>
                        <a:t>có</a:t>
                      </a:r>
                      <a:r>
                        <a:rPr sz="2500" spc="-35">
                          <a:latin typeface="Calibri"/>
                          <a:cs typeface="Calibri"/>
                        </a:rPr>
                        <a:t> </a:t>
                      </a:r>
                      <a:r>
                        <a:rPr sz="2500">
                          <a:latin typeface="Calibri"/>
                          <a:cs typeface="Calibri"/>
                        </a:rPr>
                        <a:t>số</a:t>
                      </a:r>
                      <a:r>
                        <a:rPr sz="2500" spc="-45">
                          <a:latin typeface="Calibri"/>
                          <a:cs typeface="Calibri"/>
                        </a:rPr>
                        <a:t> </a:t>
                      </a:r>
                      <a:r>
                        <a:rPr sz="2500" spc="-10">
                          <a:latin typeface="Calibri"/>
                          <a:cs typeface="Calibri"/>
                        </a:rPr>
                        <a:t>liệu.</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9215" marR="60325" indent="106680">
                        <a:lnSpc>
                          <a:spcPct val="100000"/>
                        </a:lnSpc>
                        <a:spcBef>
                          <a:spcPts val="590"/>
                        </a:spcBef>
                      </a:pPr>
                      <a:r>
                        <a:rPr sz="2500">
                          <a:latin typeface="Calibri"/>
                          <a:cs typeface="Calibri"/>
                        </a:rPr>
                        <a:t>Tìm</a:t>
                      </a:r>
                      <a:r>
                        <a:rPr sz="2500" spc="245">
                          <a:latin typeface="Calibri"/>
                          <a:cs typeface="Calibri"/>
                        </a:rPr>
                        <a:t> </a:t>
                      </a:r>
                      <a:r>
                        <a:rPr sz="2500">
                          <a:latin typeface="Calibri"/>
                          <a:cs typeface="Calibri"/>
                        </a:rPr>
                        <a:t>cách</a:t>
                      </a:r>
                      <a:r>
                        <a:rPr sz="2500" spc="245">
                          <a:latin typeface="Calibri"/>
                          <a:cs typeface="Calibri"/>
                        </a:rPr>
                        <a:t> </a:t>
                      </a:r>
                      <a:r>
                        <a:rPr sz="2500">
                          <a:latin typeface="Calibri"/>
                          <a:cs typeface="Calibri"/>
                        </a:rPr>
                        <a:t>điền</a:t>
                      </a:r>
                      <a:r>
                        <a:rPr sz="2500" spc="245">
                          <a:latin typeface="Calibri"/>
                          <a:cs typeface="Calibri"/>
                        </a:rPr>
                        <a:t> </a:t>
                      </a:r>
                      <a:r>
                        <a:rPr sz="2500">
                          <a:latin typeface="Calibri"/>
                          <a:cs typeface="Calibri"/>
                        </a:rPr>
                        <a:t>đầy</a:t>
                      </a:r>
                      <a:r>
                        <a:rPr sz="2500" spc="245">
                          <a:latin typeface="Calibri"/>
                          <a:cs typeface="Calibri"/>
                        </a:rPr>
                        <a:t> </a:t>
                      </a:r>
                      <a:r>
                        <a:rPr sz="2500">
                          <a:latin typeface="Calibri"/>
                          <a:cs typeface="Calibri"/>
                        </a:rPr>
                        <a:t>đủ</a:t>
                      </a:r>
                      <a:r>
                        <a:rPr sz="2500" spc="245">
                          <a:latin typeface="Calibri"/>
                          <a:cs typeface="Calibri"/>
                        </a:rPr>
                        <a:t> </a:t>
                      </a:r>
                      <a:r>
                        <a:rPr sz="2500">
                          <a:latin typeface="Calibri"/>
                          <a:cs typeface="Calibri"/>
                        </a:rPr>
                        <a:t>dữ</a:t>
                      </a:r>
                      <a:r>
                        <a:rPr sz="2500" spc="250">
                          <a:latin typeface="Calibri"/>
                          <a:cs typeface="Calibri"/>
                        </a:rPr>
                        <a:t> </a:t>
                      </a:r>
                      <a:r>
                        <a:rPr sz="2500">
                          <a:latin typeface="Calibri"/>
                          <a:cs typeface="Calibri"/>
                        </a:rPr>
                        <a:t>liệu,</a:t>
                      </a:r>
                      <a:r>
                        <a:rPr sz="2500" spc="250">
                          <a:latin typeface="Calibri"/>
                          <a:cs typeface="Calibri"/>
                        </a:rPr>
                        <a:t> </a:t>
                      </a:r>
                      <a:r>
                        <a:rPr sz="2500">
                          <a:latin typeface="Calibri"/>
                          <a:cs typeface="Calibri"/>
                        </a:rPr>
                        <a:t>thu</a:t>
                      </a:r>
                      <a:r>
                        <a:rPr sz="2500" spc="240">
                          <a:latin typeface="Calibri"/>
                          <a:cs typeface="Calibri"/>
                        </a:rPr>
                        <a:t> </a:t>
                      </a:r>
                      <a:r>
                        <a:rPr sz="2500" spc="-20">
                          <a:latin typeface="Calibri"/>
                          <a:cs typeface="Calibri"/>
                        </a:rPr>
                        <a:t>thập </a:t>
                      </a:r>
                      <a:r>
                        <a:rPr sz="2500">
                          <a:latin typeface="Calibri"/>
                          <a:cs typeface="Calibri"/>
                        </a:rPr>
                        <a:t>dữ</a:t>
                      </a:r>
                      <a:r>
                        <a:rPr sz="2500" spc="-30">
                          <a:latin typeface="Calibri"/>
                          <a:cs typeface="Calibri"/>
                        </a:rPr>
                        <a:t> </a:t>
                      </a:r>
                      <a:r>
                        <a:rPr sz="2500">
                          <a:latin typeface="Calibri"/>
                          <a:cs typeface="Calibri"/>
                        </a:rPr>
                        <a:t>liệu</a:t>
                      </a:r>
                      <a:r>
                        <a:rPr sz="2500" spc="-25">
                          <a:latin typeface="Calibri"/>
                          <a:cs typeface="Calibri"/>
                        </a:rPr>
                        <a:t> </a:t>
                      </a:r>
                      <a:r>
                        <a:rPr sz="2500">
                          <a:latin typeface="Calibri"/>
                          <a:cs typeface="Calibri"/>
                        </a:rPr>
                        <a:t>ít</a:t>
                      </a:r>
                      <a:r>
                        <a:rPr sz="2500" spc="-40">
                          <a:latin typeface="Calibri"/>
                          <a:cs typeface="Calibri"/>
                        </a:rPr>
                        <a:t> </a:t>
                      </a:r>
                      <a:r>
                        <a:rPr sz="2500">
                          <a:latin typeface="Calibri"/>
                          <a:cs typeface="Calibri"/>
                        </a:rPr>
                        <a:t>bị</a:t>
                      </a:r>
                      <a:r>
                        <a:rPr sz="2500" spc="-35">
                          <a:latin typeface="Calibri"/>
                          <a:cs typeface="Calibri"/>
                        </a:rPr>
                        <a:t> </a:t>
                      </a:r>
                      <a:r>
                        <a:rPr sz="2500">
                          <a:latin typeface="Calibri"/>
                          <a:cs typeface="Calibri"/>
                        </a:rPr>
                        <a:t>thiếu</a:t>
                      </a:r>
                      <a:r>
                        <a:rPr sz="2500" spc="-25">
                          <a:latin typeface="Calibri"/>
                          <a:cs typeface="Calibri"/>
                        </a:rPr>
                        <a:t> </a:t>
                      </a:r>
                      <a:r>
                        <a:rPr sz="2500" spc="-20">
                          <a:latin typeface="Calibri"/>
                          <a:cs typeface="Calibri"/>
                        </a:rPr>
                        <a:t>hơn.</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3" name="object 3"/>
          <p:cNvSpPr txBox="1"/>
          <p:nvPr/>
        </p:nvSpPr>
        <p:spPr>
          <a:xfrm>
            <a:off x="1518919" y="304241"/>
            <a:ext cx="15683865" cy="6446520"/>
          </a:xfrm>
          <a:prstGeom prst="rect">
            <a:avLst/>
          </a:prstGeom>
        </p:spPr>
        <p:txBody>
          <a:bodyPr vert="horz" wrap="square" lIns="0" tIns="13335" rIns="0" bIns="0" rtlCol="0">
            <a:spAutoFit/>
          </a:bodyPr>
          <a:lstStyle/>
          <a:p>
            <a:pPr marR="425450" algn="ctr">
              <a:lnSpc>
                <a:spcPct val="100000"/>
              </a:lnSpc>
              <a:spcBef>
                <a:spcPts val="105"/>
              </a:spcBef>
            </a:pPr>
            <a:r>
              <a:rPr sz="3500" b="1">
                <a:solidFill>
                  <a:srgbClr val="2F2925"/>
                </a:solidFill>
                <a:latin typeface="Calibri"/>
                <a:cs typeface="Calibri"/>
              </a:rPr>
              <a:t>Tổng</a:t>
            </a:r>
            <a:r>
              <a:rPr sz="3500" b="1" spc="-30">
                <a:solidFill>
                  <a:srgbClr val="2F2925"/>
                </a:solidFill>
                <a:latin typeface="Calibri"/>
                <a:cs typeface="Calibri"/>
              </a:rPr>
              <a:t> </a:t>
            </a:r>
            <a:r>
              <a:rPr sz="3500" b="1">
                <a:solidFill>
                  <a:srgbClr val="2F2925"/>
                </a:solidFill>
                <a:latin typeface="Calibri"/>
                <a:cs typeface="Calibri"/>
              </a:rPr>
              <a:t>hợp</a:t>
            </a:r>
            <a:r>
              <a:rPr sz="3500" b="1" spc="-30">
                <a:solidFill>
                  <a:srgbClr val="2F2925"/>
                </a:solidFill>
                <a:latin typeface="Calibri"/>
                <a:cs typeface="Calibri"/>
              </a:rPr>
              <a:t> </a:t>
            </a:r>
            <a:r>
              <a:rPr sz="3500" b="1">
                <a:solidFill>
                  <a:srgbClr val="2F2925"/>
                </a:solidFill>
                <a:latin typeface="Calibri"/>
                <a:cs typeface="Calibri"/>
              </a:rPr>
              <a:t>lại</a:t>
            </a:r>
            <a:r>
              <a:rPr sz="3500" b="1" spc="-15">
                <a:solidFill>
                  <a:srgbClr val="2F2925"/>
                </a:solidFill>
                <a:latin typeface="Calibri"/>
                <a:cs typeface="Calibri"/>
              </a:rPr>
              <a:t> </a:t>
            </a:r>
            <a:r>
              <a:rPr sz="3500" b="1">
                <a:solidFill>
                  <a:srgbClr val="2F2925"/>
                </a:solidFill>
                <a:latin typeface="Calibri"/>
                <a:cs typeface="Calibri"/>
              </a:rPr>
              <a:t>quá</a:t>
            </a:r>
            <a:r>
              <a:rPr sz="3500" b="1" spc="-35">
                <a:solidFill>
                  <a:srgbClr val="2F2925"/>
                </a:solidFill>
                <a:latin typeface="Calibri"/>
                <a:cs typeface="Calibri"/>
              </a:rPr>
              <a:t> </a:t>
            </a:r>
            <a:r>
              <a:rPr sz="3500" b="1">
                <a:solidFill>
                  <a:srgbClr val="2F2925"/>
                </a:solidFill>
                <a:latin typeface="Calibri"/>
                <a:cs typeface="Calibri"/>
              </a:rPr>
              <a:t>trình</a:t>
            </a:r>
            <a:r>
              <a:rPr sz="3500" b="1" spc="-30">
                <a:solidFill>
                  <a:srgbClr val="2F2925"/>
                </a:solidFill>
                <a:latin typeface="Calibri"/>
                <a:cs typeface="Calibri"/>
              </a:rPr>
              <a:t> </a:t>
            </a:r>
            <a:r>
              <a:rPr sz="3500" b="1">
                <a:solidFill>
                  <a:srgbClr val="2F2925"/>
                </a:solidFill>
                <a:latin typeface="Calibri"/>
                <a:cs typeface="Calibri"/>
              </a:rPr>
              <a:t>thực</a:t>
            </a:r>
            <a:r>
              <a:rPr sz="3500" b="1" spc="-20">
                <a:solidFill>
                  <a:srgbClr val="2F2925"/>
                </a:solidFill>
                <a:latin typeface="Calibri"/>
                <a:cs typeface="Calibri"/>
              </a:rPr>
              <a:t> </a:t>
            </a:r>
            <a:r>
              <a:rPr sz="3500" b="1">
                <a:solidFill>
                  <a:srgbClr val="2F2925"/>
                </a:solidFill>
                <a:latin typeface="Calibri"/>
                <a:cs typeface="Calibri"/>
              </a:rPr>
              <a:t>hiện</a:t>
            </a:r>
            <a:r>
              <a:rPr sz="3500" b="1" spc="-40">
                <a:solidFill>
                  <a:srgbClr val="2F2925"/>
                </a:solidFill>
                <a:latin typeface="Calibri"/>
                <a:cs typeface="Calibri"/>
              </a:rPr>
              <a:t> </a:t>
            </a:r>
            <a:r>
              <a:rPr sz="3500" b="1">
                <a:solidFill>
                  <a:srgbClr val="2F2925"/>
                </a:solidFill>
                <a:latin typeface="Calibri"/>
                <a:cs typeface="Calibri"/>
              </a:rPr>
              <a:t>đồ</a:t>
            </a:r>
            <a:r>
              <a:rPr sz="3500" b="1" spc="-5">
                <a:solidFill>
                  <a:srgbClr val="2F2925"/>
                </a:solidFill>
                <a:latin typeface="Calibri"/>
                <a:cs typeface="Calibri"/>
              </a:rPr>
              <a:t> </a:t>
            </a:r>
            <a:r>
              <a:rPr sz="3500" b="1" spc="-25">
                <a:solidFill>
                  <a:srgbClr val="2F2925"/>
                </a:solidFill>
                <a:latin typeface="Calibri"/>
                <a:cs typeface="Calibri"/>
              </a:rPr>
              <a:t>án</a:t>
            </a:r>
            <a:endParaRPr sz="3500">
              <a:latin typeface="Calibri"/>
              <a:cs typeface="Calibri"/>
            </a:endParaRPr>
          </a:p>
          <a:p>
            <a:pPr marL="12700" algn="just">
              <a:lnSpc>
                <a:spcPct val="100000"/>
              </a:lnSpc>
              <a:spcBef>
                <a:spcPts val="3790"/>
              </a:spcBef>
            </a:pPr>
            <a:r>
              <a:rPr sz="3500">
                <a:latin typeface="Calibri"/>
                <a:cs typeface="Calibri"/>
              </a:rPr>
              <a:t>Nếu</a:t>
            </a:r>
            <a:r>
              <a:rPr sz="3500" spc="-20">
                <a:latin typeface="Calibri"/>
                <a:cs typeface="Calibri"/>
              </a:rPr>
              <a:t> </a:t>
            </a:r>
            <a:r>
              <a:rPr sz="3500">
                <a:latin typeface="Calibri"/>
                <a:cs typeface="Calibri"/>
              </a:rPr>
              <a:t>có</a:t>
            </a:r>
            <a:r>
              <a:rPr sz="3500" spc="-10">
                <a:latin typeface="Calibri"/>
                <a:cs typeface="Calibri"/>
              </a:rPr>
              <a:t> </a:t>
            </a:r>
            <a:r>
              <a:rPr sz="3500">
                <a:latin typeface="Calibri"/>
                <a:cs typeface="Calibri"/>
              </a:rPr>
              <a:t>nhiều</a:t>
            </a:r>
            <a:r>
              <a:rPr sz="3500" spc="-30">
                <a:latin typeface="Calibri"/>
                <a:cs typeface="Calibri"/>
              </a:rPr>
              <a:t> </a:t>
            </a:r>
            <a:r>
              <a:rPr sz="3500">
                <a:latin typeface="Calibri"/>
                <a:cs typeface="Calibri"/>
              </a:rPr>
              <a:t>thời</a:t>
            </a:r>
            <a:r>
              <a:rPr sz="3500" spc="-30">
                <a:latin typeface="Calibri"/>
                <a:cs typeface="Calibri"/>
              </a:rPr>
              <a:t> </a:t>
            </a:r>
            <a:r>
              <a:rPr sz="3500">
                <a:latin typeface="Calibri"/>
                <a:cs typeface="Calibri"/>
              </a:rPr>
              <a:t>gian</a:t>
            </a:r>
            <a:r>
              <a:rPr sz="3500" spc="-15">
                <a:latin typeface="Calibri"/>
                <a:cs typeface="Calibri"/>
              </a:rPr>
              <a:t> </a:t>
            </a:r>
            <a:r>
              <a:rPr sz="3500">
                <a:latin typeface="Calibri"/>
                <a:cs typeface="Calibri"/>
              </a:rPr>
              <a:t>hơn,</a:t>
            </a:r>
            <a:r>
              <a:rPr sz="3500" spc="-20">
                <a:latin typeface="Calibri"/>
                <a:cs typeface="Calibri"/>
              </a:rPr>
              <a:t> </a:t>
            </a:r>
            <a:r>
              <a:rPr sz="3500">
                <a:latin typeface="Calibri"/>
                <a:cs typeface="Calibri"/>
              </a:rPr>
              <a:t>nhóm</a:t>
            </a:r>
            <a:r>
              <a:rPr sz="3500" spc="-10">
                <a:latin typeface="Calibri"/>
                <a:cs typeface="Calibri"/>
              </a:rPr>
              <a:t> </a:t>
            </a:r>
            <a:r>
              <a:rPr sz="3500">
                <a:latin typeface="Calibri"/>
                <a:cs typeface="Calibri"/>
              </a:rPr>
              <a:t>em</a:t>
            </a:r>
            <a:r>
              <a:rPr sz="3500" spc="-15">
                <a:latin typeface="Calibri"/>
                <a:cs typeface="Calibri"/>
              </a:rPr>
              <a:t> </a:t>
            </a:r>
            <a:r>
              <a:rPr sz="3500" spc="-25">
                <a:latin typeface="Calibri"/>
                <a:cs typeface="Calibri"/>
              </a:rPr>
              <a:t>sẽ:</a:t>
            </a:r>
            <a:endParaRPr sz="3500">
              <a:latin typeface="Calibri"/>
              <a:cs typeface="Calibri"/>
            </a:endParaRPr>
          </a:p>
          <a:p>
            <a:pPr marL="355600" marR="5080" indent="-342900" algn="just">
              <a:lnSpc>
                <a:spcPct val="107100"/>
              </a:lnSpc>
              <a:spcBef>
                <a:spcPts val="795"/>
              </a:spcBef>
              <a:buFont typeface="Times New Roman"/>
              <a:buChar char="-"/>
              <a:tabLst>
                <a:tab pos="355600" algn="l"/>
              </a:tabLst>
            </a:pPr>
            <a:r>
              <a:rPr sz="3500">
                <a:latin typeface="Calibri"/>
                <a:cs typeface="Calibri"/>
              </a:rPr>
              <a:t>Cùng</a:t>
            </a:r>
            <a:r>
              <a:rPr sz="3500" spc="210">
                <a:latin typeface="Calibri"/>
                <a:cs typeface="Calibri"/>
              </a:rPr>
              <a:t> </a:t>
            </a:r>
            <a:r>
              <a:rPr sz="3500">
                <a:latin typeface="Calibri"/>
                <a:cs typeface="Calibri"/>
              </a:rPr>
              <a:t>nhau</a:t>
            </a:r>
            <a:r>
              <a:rPr sz="3500" spc="215">
                <a:latin typeface="Calibri"/>
                <a:cs typeface="Calibri"/>
              </a:rPr>
              <a:t> </a:t>
            </a:r>
            <a:r>
              <a:rPr sz="3500">
                <a:latin typeface="Calibri"/>
                <a:cs typeface="Calibri"/>
              </a:rPr>
              <a:t>bàn</a:t>
            </a:r>
            <a:r>
              <a:rPr sz="3500" spc="225">
                <a:latin typeface="Calibri"/>
                <a:cs typeface="Calibri"/>
              </a:rPr>
              <a:t> </a:t>
            </a:r>
            <a:r>
              <a:rPr sz="3500">
                <a:latin typeface="Calibri"/>
                <a:cs typeface="Calibri"/>
              </a:rPr>
              <a:t>bạc,</a:t>
            </a:r>
            <a:r>
              <a:rPr sz="3500" spc="225">
                <a:latin typeface="Calibri"/>
                <a:cs typeface="Calibri"/>
              </a:rPr>
              <a:t> </a:t>
            </a:r>
            <a:r>
              <a:rPr sz="3500">
                <a:latin typeface="Calibri"/>
                <a:cs typeface="Calibri"/>
              </a:rPr>
              <a:t>thảo</a:t>
            </a:r>
            <a:r>
              <a:rPr sz="3500" spc="225">
                <a:latin typeface="Calibri"/>
                <a:cs typeface="Calibri"/>
              </a:rPr>
              <a:t> </a:t>
            </a:r>
            <a:r>
              <a:rPr sz="3500">
                <a:latin typeface="Calibri"/>
                <a:cs typeface="Calibri"/>
              </a:rPr>
              <a:t>luận</a:t>
            </a:r>
            <a:r>
              <a:rPr sz="3500" spc="220">
                <a:latin typeface="Calibri"/>
                <a:cs typeface="Calibri"/>
              </a:rPr>
              <a:t> </a:t>
            </a:r>
            <a:r>
              <a:rPr sz="3500">
                <a:latin typeface="Calibri"/>
                <a:cs typeface="Calibri"/>
              </a:rPr>
              <a:t>nhiều</a:t>
            </a:r>
            <a:r>
              <a:rPr sz="3500" spc="220">
                <a:latin typeface="Calibri"/>
                <a:cs typeface="Calibri"/>
              </a:rPr>
              <a:t> </a:t>
            </a:r>
            <a:r>
              <a:rPr sz="3500">
                <a:latin typeface="Calibri"/>
                <a:cs typeface="Calibri"/>
              </a:rPr>
              <a:t>hơn</a:t>
            </a:r>
            <a:r>
              <a:rPr sz="3500" spc="220">
                <a:latin typeface="Calibri"/>
                <a:cs typeface="Calibri"/>
              </a:rPr>
              <a:t> </a:t>
            </a:r>
            <a:r>
              <a:rPr sz="3500">
                <a:latin typeface="Calibri"/>
                <a:cs typeface="Calibri"/>
              </a:rPr>
              <a:t>để</a:t>
            </a:r>
            <a:r>
              <a:rPr sz="3500" spc="220">
                <a:latin typeface="Calibri"/>
                <a:cs typeface="Calibri"/>
              </a:rPr>
              <a:t> </a:t>
            </a:r>
            <a:r>
              <a:rPr sz="3500">
                <a:latin typeface="Calibri"/>
                <a:cs typeface="Calibri"/>
              </a:rPr>
              <a:t>tìm</a:t>
            </a:r>
            <a:r>
              <a:rPr sz="3500" spc="225">
                <a:latin typeface="Calibri"/>
                <a:cs typeface="Calibri"/>
              </a:rPr>
              <a:t> </a:t>
            </a:r>
            <a:r>
              <a:rPr sz="3500">
                <a:latin typeface="Calibri"/>
                <a:cs typeface="Calibri"/>
              </a:rPr>
              <a:t>hiểu</a:t>
            </a:r>
            <a:r>
              <a:rPr sz="3500" spc="215">
                <a:latin typeface="Calibri"/>
                <a:cs typeface="Calibri"/>
              </a:rPr>
              <a:t> </a:t>
            </a:r>
            <a:r>
              <a:rPr sz="3500">
                <a:latin typeface="Calibri"/>
                <a:cs typeface="Calibri"/>
              </a:rPr>
              <a:t>tường</a:t>
            </a:r>
            <a:r>
              <a:rPr sz="3500" spc="220">
                <a:latin typeface="Calibri"/>
                <a:cs typeface="Calibri"/>
              </a:rPr>
              <a:t> </a:t>
            </a:r>
            <a:r>
              <a:rPr sz="3500">
                <a:latin typeface="Calibri"/>
                <a:cs typeface="Calibri"/>
              </a:rPr>
              <a:t>minh</a:t>
            </a:r>
            <a:r>
              <a:rPr sz="3500" spc="215">
                <a:latin typeface="Calibri"/>
                <a:cs typeface="Calibri"/>
              </a:rPr>
              <a:t> </a:t>
            </a:r>
            <a:r>
              <a:rPr sz="3500">
                <a:latin typeface="Calibri"/>
                <a:cs typeface="Calibri"/>
              </a:rPr>
              <a:t>thông</a:t>
            </a:r>
            <a:r>
              <a:rPr sz="3500" spc="225">
                <a:latin typeface="Calibri"/>
                <a:cs typeface="Calibri"/>
              </a:rPr>
              <a:t> </a:t>
            </a:r>
            <a:r>
              <a:rPr sz="3500">
                <a:latin typeface="Calibri"/>
                <a:cs typeface="Calibri"/>
              </a:rPr>
              <a:t>tin</a:t>
            </a:r>
            <a:r>
              <a:rPr sz="3500" spc="225">
                <a:latin typeface="Calibri"/>
                <a:cs typeface="Calibri"/>
              </a:rPr>
              <a:t> </a:t>
            </a:r>
            <a:r>
              <a:rPr sz="3500">
                <a:latin typeface="Calibri"/>
                <a:cs typeface="Calibri"/>
              </a:rPr>
              <a:t>dữ</a:t>
            </a:r>
            <a:r>
              <a:rPr sz="3500" spc="235">
                <a:latin typeface="Calibri"/>
                <a:cs typeface="Calibri"/>
              </a:rPr>
              <a:t> </a:t>
            </a:r>
            <a:r>
              <a:rPr sz="3500" spc="-20">
                <a:latin typeface="Calibri"/>
                <a:cs typeface="Calibri"/>
              </a:rPr>
              <a:t>liệu </a:t>
            </a:r>
            <a:r>
              <a:rPr sz="3500">
                <a:latin typeface="Calibri"/>
                <a:cs typeface="Calibri"/>
              </a:rPr>
              <a:t>mà</a:t>
            </a:r>
            <a:r>
              <a:rPr sz="3500" spc="295">
                <a:latin typeface="Calibri"/>
                <a:cs typeface="Calibri"/>
              </a:rPr>
              <a:t> </a:t>
            </a:r>
            <a:r>
              <a:rPr sz="3500">
                <a:latin typeface="Calibri"/>
                <a:cs typeface="Calibri"/>
              </a:rPr>
              <a:t>nhóm</a:t>
            </a:r>
            <a:r>
              <a:rPr sz="3500" spc="285">
                <a:latin typeface="Calibri"/>
                <a:cs typeface="Calibri"/>
              </a:rPr>
              <a:t> </a:t>
            </a:r>
            <a:r>
              <a:rPr sz="3500">
                <a:latin typeface="Calibri"/>
                <a:cs typeface="Calibri"/>
              </a:rPr>
              <a:t>đã</a:t>
            </a:r>
            <a:r>
              <a:rPr sz="3500" spc="285">
                <a:latin typeface="Calibri"/>
                <a:cs typeface="Calibri"/>
              </a:rPr>
              <a:t> </a:t>
            </a:r>
            <a:r>
              <a:rPr sz="3500">
                <a:latin typeface="Calibri"/>
                <a:cs typeface="Calibri"/>
              </a:rPr>
              <a:t>thu</a:t>
            </a:r>
            <a:r>
              <a:rPr sz="3500" spc="290">
                <a:latin typeface="Calibri"/>
                <a:cs typeface="Calibri"/>
              </a:rPr>
              <a:t> </a:t>
            </a:r>
            <a:r>
              <a:rPr sz="3500">
                <a:latin typeface="Calibri"/>
                <a:cs typeface="Calibri"/>
              </a:rPr>
              <a:t>thập.</a:t>
            </a:r>
            <a:r>
              <a:rPr sz="3500" spc="285">
                <a:latin typeface="Calibri"/>
                <a:cs typeface="Calibri"/>
              </a:rPr>
              <a:t> </a:t>
            </a:r>
            <a:r>
              <a:rPr sz="3500">
                <a:latin typeface="Calibri"/>
                <a:cs typeface="Calibri"/>
              </a:rPr>
              <a:t>Từ</a:t>
            </a:r>
            <a:r>
              <a:rPr sz="3500" spc="295">
                <a:latin typeface="Calibri"/>
                <a:cs typeface="Calibri"/>
              </a:rPr>
              <a:t> </a:t>
            </a:r>
            <a:r>
              <a:rPr sz="3500">
                <a:latin typeface="Calibri"/>
                <a:cs typeface="Calibri"/>
              </a:rPr>
              <a:t>đó</a:t>
            </a:r>
            <a:r>
              <a:rPr sz="3500" spc="285">
                <a:latin typeface="Calibri"/>
                <a:cs typeface="Calibri"/>
              </a:rPr>
              <a:t> </a:t>
            </a:r>
            <a:r>
              <a:rPr sz="3500">
                <a:latin typeface="Calibri"/>
                <a:cs typeface="Calibri"/>
              </a:rPr>
              <a:t>tối</a:t>
            </a:r>
            <a:r>
              <a:rPr sz="3500" spc="285">
                <a:latin typeface="Calibri"/>
                <a:cs typeface="Calibri"/>
              </a:rPr>
              <a:t> </a:t>
            </a:r>
            <a:r>
              <a:rPr sz="3500">
                <a:latin typeface="Calibri"/>
                <a:cs typeface="Calibri"/>
              </a:rPr>
              <a:t>đa</a:t>
            </a:r>
            <a:r>
              <a:rPr sz="3500" spc="300">
                <a:latin typeface="Calibri"/>
                <a:cs typeface="Calibri"/>
              </a:rPr>
              <a:t> </a:t>
            </a:r>
            <a:r>
              <a:rPr sz="3500">
                <a:latin typeface="Calibri"/>
                <a:cs typeface="Calibri"/>
              </a:rPr>
              <a:t>hóa</a:t>
            </a:r>
            <a:r>
              <a:rPr sz="3500" spc="285">
                <a:latin typeface="Calibri"/>
                <a:cs typeface="Calibri"/>
              </a:rPr>
              <a:t> </a:t>
            </a:r>
            <a:r>
              <a:rPr sz="3500">
                <a:latin typeface="Calibri"/>
                <a:cs typeface="Calibri"/>
              </a:rPr>
              <a:t>việc</a:t>
            </a:r>
            <a:r>
              <a:rPr sz="3500" spc="275">
                <a:latin typeface="Calibri"/>
                <a:cs typeface="Calibri"/>
              </a:rPr>
              <a:t> </a:t>
            </a:r>
            <a:r>
              <a:rPr sz="3500">
                <a:latin typeface="Calibri"/>
                <a:cs typeface="Calibri"/>
              </a:rPr>
              <a:t>xử</a:t>
            </a:r>
            <a:r>
              <a:rPr sz="3500" spc="295">
                <a:latin typeface="Calibri"/>
                <a:cs typeface="Calibri"/>
              </a:rPr>
              <a:t> </a:t>
            </a:r>
            <a:r>
              <a:rPr sz="3500">
                <a:latin typeface="Calibri"/>
                <a:cs typeface="Calibri"/>
              </a:rPr>
              <a:t>lý</a:t>
            </a:r>
            <a:r>
              <a:rPr sz="3500" spc="295">
                <a:latin typeface="Calibri"/>
                <a:cs typeface="Calibri"/>
              </a:rPr>
              <a:t> </a:t>
            </a:r>
            <a:r>
              <a:rPr sz="3500">
                <a:latin typeface="Calibri"/>
                <a:cs typeface="Calibri"/>
              </a:rPr>
              <a:t>các</a:t>
            </a:r>
            <a:r>
              <a:rPr sz="3500" spc="280">
                <a:latin typeface="Calibri"/>
                <a:cs typeface="Calibri"/>
              </a:rPr>
              <a:t> </a:t>
            </a:r>
            <a:r>
              <a:rPr sz="3500">
                <a:latin typeface="Calibri"/>
                <a:cs typeface="Calibri"/>
              </a:rPr>
              <a:t>vấn</a:t>
            </a:r>
            <a:r>
              <a:rPr sz="3500" spc="285">
                <a:latin typeface="Calibri"/>
                <a:cs typeface="Calibri"/>
              </a:rPr>
              <a:t> </a:t>
            </a:r>
            <a:r>
              <a:rPr sz="3500">
                <a:latin typeface="Calibri"/>
                <a:cs typeface="Calibri"/>
              </a:rPr>
              <a:t>đề</a:t>
            </a:r>
            <a:r>
              <a:rPr sz="3500" spc="280">
                <a:latin typeface="Calibri"/>
                <a:cs typeface="Calibri"/>
              </a:rPr>
              <a:t> </a:t>
            </a:r>
            <a:r>
              <a:rPr sz="3500">
                <a:latin typeface="Calibri"/>
                <a:cs typeface="Calibri"/>
              </a:rPr>
              <a:t>phát</a:t>
            </a:r>
            <a:r>
              <a:rPr sz="3500" spc="290">
                <a:latin typeface="Calibri"/>
                <a:cs typeface="Calibri"/>
              </a:rPr>
              <a:t> </a:t>
            </a:r>
            <a:r>
              <a:rPr sz="3500">
                <a:latin typeface="Calibri"/>
                <a:cs typeface="Calibri"/>
              </a:rPr>
              <a:t>sinh</a:t>
            </a:r>
            <a:r>
              <a:rPr sz="3500" spc="285">
                <a:latin typeface="Calibri"/>
                <a:cs typeface="Calibri"/>
              </a:rPr>
              <a:t> </a:t>
            </a:r>
            <a:r>
              <a:rPr sz="3500">
                <a:latin typeface="Calibri"/>
                <a:cs typeface="Calibri"/>
              </a:rPr>
              <a:t>trong</a:t>
            </a:r>
            <a:r>
              <a:rPr sz="3500" spc="285">
                <a:latin typeface="Calibri"/>
                <a:cs typeface="Calibri"/>
              </a:rPr>
              <a:t> </a:t>
            </a:r>
            <a:r>
              <a:rPr sz="3500" spc="-20">
                <a:latin typeface="Calibri"/>
                <a:cs typeface="Calibri"/>
              </a:rPr>
              <a:t>việc </a:t>
            </a:r>
            <a:r>
              <a:rPr sz="3500">
                <a:latin typeface="Calibri"/>
                <a:cs typeface="Calibri"/>
              </a:rPr>
              <a:t>tính</a:t>
            </a:r>
            <a:r>
              <a:rPr sz="3500" spc="140">
                <a:latin typeface="Calibri"/>
                <a:cs typeface="Calibri"/>
              </a:rPr>
              <a:t> </a:t>
            </a:r>
            <a:r>
              <a:rPr sz="3500">
                <a:latin typeface="Calibri"/>
                <a:cs typeface="Calibri"/>
              </a:rPr>
              <a:t>toán</a:t>
            </a:r>
            <a:r>
              <a:rPr sz="3500" spc="135">
                <a:latin typeface="Calibri"/>
                <a:cs typeface="Calibri"/>
              </a:rPr>
              <a:t> </a:t>
            </a:r>
            <a:r>
              <a:rPr sz="3500">
                <a:latin typeface="Calibri"/>
                <a:cs typeface="Calibri"/>
              </a:rPr>
              <a:t>và</a:t>
            </a:r>
            <a:r>
              <a:rPr sz="3500" spc="145">
                <a:latin typeface="Calibri"/>
                <a:cs typeface="Calibri"/>
              </a:rPr>
              <a:t> </a:t>
            </a:r>
            <a:r>
              <a:rPr sz="3500">
                <a:latin typeface="Calibri"/>
                <a:cs typeface="Calibri"/>
              </a:rPr>
              <a:t>tiền</a:t>
            </a:r>
            <a:r>
              <a:rPr sz="3500" spc="135">
                <a:latin typeface="Calibri"/>
                <a:cs typeface="Calibri"/>
              </a:rPr>
              <a:t> </a:t>
            </a:r>
            <a:r>
              <a:rPr sz="3500">
                <a:latin typeface="Calibri"/>
                <a:cs typeface="Calibri"/>
              </a:rPr>
              <a:t>xử</a:t>
            </a:r>
            <a:r>
              <a:rPr sz="3500" spc="145">
                <a:latin typeface="Calibri"/>
                <a:cs typeface="Calibri"/>
              </a:rPr>
              <a:t> </a:t>
            </a:r>
            <a:r>
              <a:rPr sz="3500">
                <a:latin typeface="Calibri"/>
                <a:cs typeface="Calibri"/>
              </a:rPr>
              <a:t>lý</a:t>
            </a:r>
            <a:r>
              <a:rPr sz="3500" spc="14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5">
                <a:latin typeface="Calibri"/>
                <a:cs typeface="Calibri"/>
              </a:rPr>
              <a:t> </a:t>
            </a:r>
            <a:r>
              <a:rPr sz="3500">
                <a:latin typeface="Calibri"/>
                <a:cs typeface="Calibri"/>
              </a:rPr>
              <a:t>Loại</a:t>
            </a:r>
            <a:r>
              <a:rPr sz="3500" spc="145">
                <a:latin typeface="Calibri"/>
                <a:cs typeface="Calibri"/>
              </a:rPr>
              <a:t> </a:t>
            </a:r>
            <a:r>
              <a:rPr sz="3500">
                <a:latin typeface="Calibri"/>
                <a:cs typeface="Calibri"/>
              </a:rPr>
              <a:t>bỏ</a:t>
            </a:r>
            <a:r>
              <a:rPr sz="3500" spc="145">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40">
                <a:latin typeface="Calibri"/>
                <a:cs typeface="Calibri"/>
              </a:rPr>
              <a:t> </a:t>
            </a:r>
            <a:r>
              <a:rPr sz="3500">
                <a:latin typeface="Calibri"/>
                <a:cs typeface="Calibri"/>
              </a:rPr>
              <a:t>gây</a:t>
            </a:r>
            <a:r>
              <a:rPr sz="3500" spc="135">
                <a:latin typeface="Calibri"/>
                <a:cs typeface="Calibri"/>
              </a:rPr>
              <a:t> </a:t>
            </a:r>
            <a:r>
              <a:rPr sz="3500">
                <a:latin typeface="Calibri"/>
                <a:cs typeface="Calibri"/>
              </a:rPr>
              <a:t>nhiễu</a:t>
            </a:r>
            <a:r>
              <a:rPr sz="3500" spc="135">
                <a:latin typeface="Calibri"/>
                <a:cs typeface="Calibri"/>
              </a:rPr>
              <a:t> </a:t>
            </a:r>
            <a:r>
              <a:rPr sz="3500">
                <a:latin typeface="Calibri"/>
                <a:cs typeface="Calibri"/>
              </a:rPr>
              <a:t>hoặc</a:t>
            </a:r>
            <a:r>
              <a:rPr sz="3500" spc="140">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0">
                <a:latin typeface="Calibri"/>
                <a:cs typeface="Calibri"/>
              </a:rPr>
              <a:t> </a:t>
            </a:r>
            <a:r>
              <a:rPr sz="3500" spc="-20">
                <a:latin typeface="Calibri"/>
                <a:cs typeface="Calibri"/>
              </a:rPr>
              <a:t>không </a:t>
            </a:r>
            <a:r>
              <a:rPr sz="3500">
                <a:latin typeface="Calibri"/>
                <a:cs typeface="Calibri"/>
              </a:rPr>
              <a:t>có</a:t>
            </a:r>
            <a:r>
              <a:rPr sz="3500" spc="-10">
                <a:latin typeface="Calibri"/>
                <a:cs typeface="Calibri"/>
              </a:rPr>
              <a:t> </a:t>
            </a:r>
            <a:r>
              <a:rPr sz="3500">
                <a:latin typeface="Calibri"/>
                <a:cs typeface="Calibri"/>
              </a:rPr>
              <a:t>giá</a:t>
            </a:r>
            <a:r>
              <a:rPr sz="3500" spc="-30">
                <a:latin typeface="Calibri"/>
                <a:cs typeface="Calibri"/>
              </a:rPr>
              <a:t> </a:t>
            </a:r>
            <a:r>
              <a:rPr sz="3500">
                <a:latin typeface="Calibri"/>
                <a:cs typeface="Calibri"/>
              </a:rPr>
              <a:t>trị</a:t>
            </a:r>
            <a:r>
              <a:rPr sz="3500" spc="-25">
                <a:latin typeface="Calibri"/>
                <a:cs typeface="Calibri"/>
              </a:rPr>
              <a:t> </a:t>
            </a:r>
            <a:r>
              <a:rPr sz="3500">
                <a:latin typeface="Calibri"/>
                <a:cs typeface="Calibri"/>
              </a:rPr>
              <a:t>về</a:t>
            </a:r>
            <a:r>
              <a:rPr sz="3500" spc="-25">
                <a:latin typeface="Calibri"/>
                <a:cs typeface="Calibri"/>
              </a:rPr>
              <a:t> </a:t>
            </a:r>
            <a:r>
              <a:rPr sz="3500">
                <a:latin typeface="Calibri"/>
                <a:cs typeface="Calibri"/>
              </a:rPr>
              <a:t>mặt</a:t>
            </a:r>
            <a:r>
              <a:rPr sz="3500" spc="-10">
                <a:latin typeface="Calibri"/>
                <a:cs typeface="Calibri"/>
              </a:rPr>
              <a:t> </a:t>
            </a:r>
            <a:r>
              <a:rPr sz="3500">
                <a:latin typeface="Calibri"/>
                <a:cs typeface="Calibri"/>
              </a:rPr>
              <a:t>ý</a:t>
            </a:r>
            <a:r>
              <a:rPr sz="3500" spc="-25">
                <a:latin typeface="Calibri"/>
                <a:cs typeface="Calibri"/>
              </a:rPr>
              <a:t> </a:t>
            </a:r>
            <a:r>
              <a:rPr sz="3500" spc="-10">
                <a:latin typeface="Calibri"/>
                <a:cs typeface="Calibri"/>
              </a:rPr>
              <a:t>nghĩa.</a:t>
            </a:r>
            <a:endParaRPr sz="3500">
              <a:latin typeface="Calibri"/>
              <a:cs typeface="Calibri"/>
            </a:endParaRPr>
          </a:p>
          <a:p>
            <a:pPr marL="355600" marR="6350" indent="-342900" algn="just">
              <a:lnSpc>
                <a:spcPct val="106900"/>
              </a:lnSpc>
              <a:spcBef>
                <a:spcPts val="805"/>
              </a:spcBef>
              <a:buFont typeface="Times New Roman"/>
              <a:buChar char="-"/>
              <a:tabLst>
                <a:tab pos="355600" algn="l"/>
              </a:tabLst>
            </a:pPr>
            <a:r>
              <a:rPr sz="3500">
                <a:latin typeface="Calibri"/>
                <a:cs typeface="Calibri"/>
              </a:rPr>
              <a:t>Đưa</a:t>
            </a:r>
            <a:r>
              <a:rPr sz="3500" spc="20">
                <a:latin typeface="Calibri"/>
                <a:cs typeface="Calibri"/>
              </a:rPr>
              <a:t> </a:t>
            </a:r>
            <a:r>
              <a:rPr sz="3500">
                <a:latin typeface="Calibri"/>
                <a:cs typeface="Calibri"/>
              </a:rPr>
              <a:t>ra</a:t>
            </a:r>
            <a:r>
              <a:rPr sz="3500" spc="30">
                <a:latin typeface="Calibri"/>
                <a:cs typeface="Calibri"/>
              </a:rPr>
              <a:t> </a:t>
            </a:r>
            <a:r>
              <a:rPr sz="3500">
                <a:latin typeface="Calibri"/>
                <a:cs typeface="Calibri"/>
              </a:rPr>
              <a:t>các</a:t>
            </a:r>
            <a:r>
              <a:rPr sz="3500" spc="10">
                <a:latin typeface="Calibri"/>
                <a:cs typeface="Calibri"/>
              </a:rPr>
              <a:t> </a:t>
            </a:r>
            <a:r>
              <a:rPr sz="3500">
                <a:latin typeface="Calibri"/>
                <a:cs typeface="Calibri"/>
              </a:rPr>
              <a:t>câu</a:t>
            </a:r>
            <a:r>
              <a:rPr sz="3500" spc="20">
                <a:latin typeface="Calibri"/>
                <a:cs typeface="Calibri"/>
              </a:rPr>
              <a:t> </a:t>
            </a:r>
            <a:r>
              <a:rPr sz="3500">
                <a:latin typeface="Calibri"/>
                <a:cs typeface="Calibri"/>
              </a:rPr>
              <a:t>hỏi</a:t>
            </a:r>
            <a:r>
              <a:rPr sz="3500" spc="20">
                <a:latin typeface="Calibri"/>
                <a:cs typeface="Calibri"/>
              </a:rPr>
              <a:t> </a:t>
            </a:r>
            <a:r>
              <a:rPr sz="3500">
                <a:latin typeface="Calibri"/>
                <a:cs typeface="Calibri"/>
              </a:rPr>
              <a:t>mang</a:t>
            </a:r>
            <a:r>
              <a:rPr sz="3500" spc="20">
                <a:latin typeface="Calibri"/>
                <a:cs typeface="Calibri"/>
              </a:rPr>
              <a:t> </a:t>
            </a:r>
            <a:r>
              <a:rPr sz="3500">
                <a:latin typeface="Calibri"/>
                <a:cs typeface="Calibri"/>
              </a:rPr>
              <a:t>tính</a:t>
            </a:r>
            <a:r>
              <a:rPr sz="3500" spc="25">
                <a:latin typeface="Calibri"/>
                <a:cs typeface="Calibri"/>
              </a:rPr>
              <a:t> </a:t>
            </a:r>
            <a:r>
              <a:rPr sz="3500">
                <a:latin typeface="Calibri"/>
                <a:cs typeface="Calibri"/>
              </a:rPr>
              <a:t>sâu</a:t>
            </a:r>
            <a:r>
              <a:rPr sz="3500" spc="20">
                <a:latin typeface="Calibri"/>
                <a:cs typeface="Calibri"/>
              </a:rPr>
              <a:t> </a:t>
            </a:r>
            <a:r>
              <a:rPr sz="3500">
                <a:latin typeface="Calibri"/>
                <a:cs typeface="Calibri"/>
              </a:rPr>
              <a:t>sắc</a:t>
            </a:r>
            <a:r>
              <a:rPr sz="3500" spc="20">
                <a:latin typeface="Calibri"/>
                <a:cs typeface="Calibri"/>
              </a:rPr>
              <a:t> </a:t>
            </a:r>
            <a:r>
              <a:rPr sz="3500">
                <a:latin typeface="Calibri"/>
                <a:cs typeface="Calibri"/>
              </a:rPr>
              <a:t>hơn</a:t>
            </a:r>
            <a:r>
              <a:rPr sz="3500" spc="15">
                <a:latin typeface="Calibri"/>
                <a:cs typeface="Calibri"/>
              </a:rPr>
              <a:t> </a:t>
            </a:r>
            <a:r>
              <a:rPr sz="3500">
                <a:latin typeface="Calibri"/>
                <a:cs typeface="Calibri"/>
              </a:rPr>
              <a:t>nhằm</a:t>
            </a:r>
            <a:r>
              <a:rPr sz="3500" spc="10">
                <a:latin typeface="Calibri"/>
                <a:cs typeface="Calibri"/>
              </a:rPr>
              <a:t> </a:t>
            </a:r>
            <a:r>
              <a:rPr sz="3500">
                <a:latin typeface="Calibri"/>
                <a:cs typeface="Calibri"/>
              </a:rPr>
              <a:t>phân</a:t>
            </a:r>
            <a:r>
              <a:rPr sz="3500" spc="10">
                <a:latin typeface="Calibri"/>
                <a:cs typeface="Calibri"/>
              </a:rPr>
              <a:t> </a:t>
            </a:r>
            <a:r>
              <a:rPr sz="3500">
                <a:latin typeface="Calibri"/>
                <a:cs typeface="Calibri"/>
              </a:rPr>
              <a:t>tích</a:t>
            </a:r>
            <a:r>
              <a:rPr sz="3500" spc="20">
                <a:latin typeface="Calibri"/>
                <a:cs typeface="Calibri"/>
              </a:rPr>
              <a:t> </a:t>
            </a:r>
            <a:r>
              <a:rPr sz="3500">
                <a:latin typeface="Calibri"/>
                <a:cs typeface="Calibri"/>
              </a:rPr>
              <a:t>hiệu</a:t>
            </a:r>
            <a:r>
              <a:rPr sz="3500" spc="20">
                <a:latin typeface="Calibri"/>
                <a:cs typeface="Calibri"/>
              </a:rPr>
              <a:t> </a:t>
            </a:r>
            <a:r>
              <a:rPr sz="3500">
                <a:latin typeface="Calibri"/>
                <a:cs typeface="Calibri"/>
              </a:rPr>
              <a:t>quả</a:t>
            </a:r>
            <a:r>
              <a:rPr sz="3500" spc="25">
                <a:latin typeface="Calibri"/>
                <a:cs typeface="Calibri"/>
              </a:rPr>
              <a:t> </a:t>
            </a:r>
            <a:r>
              <a:rPr sz="3500">
                <a:latin typeface="Calibri"/>
                <a:cs typeface="Calibri"/>
              </a:rPr>
              <a:t>giá</a:t>
            </a:r>
            <a:r>
              <a:rPr sz="3500" spc="25">
                <a:latin typeface="Calibri"/>
                <a:cs typeface="Calibri"/>
              </a:rPr>
              <a:t> </a:t>
            </a:r>
            <a:r>
              <a:rPr sz="3500">
                <a:latin typeface="Calibri"/>
                <a:cs typeface="Calibri"/>
              </a:rPr>
              <a:t>trị</a:t>
            </a:r>
            <a:r>
              <a:rPr sz="3500" spc="10">
                <a:latin typeface="Calibri"/>
                <a:cs typeface="Calibri"/>
              </a:rPr>
              <a:t> </a:t>
            </a:r>
            <a:r>
              <a:rPr sz="3500">
                <a:latin typeface="Calibri"/>
                <a:cs typeface="Calibri"/>
              </a:rPr>
              <a:t>mà</a:t>
            </a:r>
            <a:r>
              <a:rPr sz="3500" spc="30">
                <a:latin typeface="Calibri"/>
                <a:cs typeface="Calibri"/>
              </a:rPr>
              <a:t> </a:t>
            </a:r>
            <a:r>
              <a:rPr sz="3500">
                <a:latin typeface="Calibri"/>
                <a:cs typeface="Calibri"/>
              </a:rPr>
              <a:t>dữ</a:t>
            </a:r>
            <a:r>
              <a:rPr sz="3500" spc="25">
                <a:latin typeface="Calibri"/>
                <a:cs typeface="Calibri"/>
              </a:rPr>
              <a:t> </a:t>
            </a:r>
            <a:r>
              <a:rPr sz="3500" spc="-20">
                <a:latin typeface="Calibri"/>
                <a:cs typeface="Calibri"/>
              </a:rPr>
              <a:t>liệu </a:t>
            </a:r>
            <a:r>
              <a:rPr sz="3500">
                <a:latin typeface="Calibri"/>
                <a:cs typeface="Calibri"/>
              </a:rPr>
              <a:t>đã</a:t>
            </a:r>
            <a:r>
              <a:rPr sz="3500" spc="-40">
                <a:latin typeface="Calibri"/>
                <a:cs typeface="Calibri"/>
              </a:rPr>
              <a:t> </a:t>
            </a:r>
            <a:r>
              <a:rPr sz="3500">
                <a:latin typeface="Calibri"/>
                <a:cs typeface="Calibri"/>
              </a:rPr>
              <a:t>cung</a:t>
            </a:r>
            <a:r>
              <a:rPr sz="3500" spc="-30">
                <a:latin typeface="Calibri"/>
                <a:cs typeface="Calibri"/>
              </a:rPr>
              <a:t> </a:t>
            </a:r>
            <a:r>
              <a:rPr sz="3500" spc="-20">
                <a:latin typeface="Calibri"/>
                <a:cs typeface="Calibri"/>
              </a:rPr>
              <a:t>cấp.</a:t>
            </a:r>
            <a:endParaRPr sz="3500">
              <a:latin typeface="Calibri"/>
              <a:cs typeface="Calibri"/>
            </a:endParaRPr>
          </a:p>
          <a:p>
            <a:pPr marL="355600" marR="6985" indent="-342900" algn="just">
              <a:lnSpc>
                <a:spcPct val="107100"/>
              </a:lnSpc>
              <a:spcBef>
                <a:spcPts val="790"/>
              </a:spcBef>
              <a:buFont typeface="Times New Roman"/>
              <a:buChar char="-"/>
              <a:tabLst>
                <a:tab pos="355600" algn="l"/>
              </a:tabLst>
            </a:pPr>
            <a:r>
              <a:rPr sz="3500">
                <a:latin typeface="Calibri"/>
                <a:cs typeface="Calibri"/>
              </a:rPr>
              <a:t>Hoàn</a:t>
            </a:r>
            <a:r>
              <a:rPr sz="3500" spc="525">
                <a:latin typeface="Calibri"/>
                <a:cs typeface="Calibri"/>
              </a:rPr>
              <a:t> </a:t>
            </a:r>
            <a:r>
              <a:rPr sz="3500">
                <a:latin typeface="Calibri"/>
                <a:cs typeface="Calibri"/>
              </a:rPr>
              <a:t>thiện</a:t>
            </a:r>
            <a:r>
              <a:rPr sz="3500" spc="520">
                <a:latin typeface="Calibri"/>
                <a:cs typeface="Calibri"/>
              </a:rPr>
              <a:t> </a:t>
            </a:r>
            <a:r>
              <a:rPr sz="3500">
                <a:latin typeface="Calibri"/>
                <a:cs typeface="Calibri"/>
              </a:rPr>
              <a:t>file</a:t>
            </a:r>
            <a:r>
              <a:rPr sz="3500" spc="509">
                <a:latin typeface="Calibri"/>
                <a:cs typeface="Calibri"/>
              </a:rPr>
              <a:t> </a:t>
            </a:r>
            <a:r>
              <a:rPr sz="3500">
                <a:latin typeface="Calibri"/>
                <a:cs typeface="Calibri"/>
              </a:rPr>
              <a:t>notebook,</a:t>
            </a:r>
            <a:r>
              <a:rPr sz="3500" spc="525">
                <a:latin typeface="Calibri"/>
                <a:cs typeface="Calibri"/>
              </a:rPr>
              <a:t> </a:t>
            </a:r>
            <a:r>
              <a:rPr sz="3500">
                <a:latin typeface="Calibri"/>
                <a:cs typeface="Calibri"/>
              </a:rPr>
              <a:t>tuân</a:t>
            </a:r>
            <a:r>
              <a:rPr sz="3500" spc="505">
                <a:latin typeface="Calibri"/>
                <a:cs typeface="Calibri"/>
              </a:rPr>
              <a:t> </a:t>
            </a:r>
            <a:r>
              <a:rPr sz="3500">
                <a:latin typeface="Calibri"/>
                <a:cs typeface="Calibri"/>
              </a:rPr>
              <a:t>thủ</a:t>
            </a:r>
            <a:r>
              <a:rPr sz="3500" spc="520">
                <a:latin typeface="Calibri"/>
                <a:cs typeface="Calibri"/>
              </a:rPr>
              <a:t> </a:t>
            </a:r>
            <a:r>
              <a:rPr sz="3500" spc="-10">
                <a:latin typeface="Calibri"/>
                <a:cs typeface="Calibri"/>
              </a:rPr>
              <a:t>clear-</a:t>
            </a:r>
            <a:r>
              <a:rPr sz="3500">
                <a:latin typeface="Calibri"/>
                <a:cs typeface="Calibri"/>
              </a:rPr>
              <a:t>coding,</a:t>
            </a:r>
            <a:r>
              <a:rPr sz="3500" spc="530">
                <a:latin typeface="Calibri"/>
                <a:cs typeface="Calibri"/>
              </a:rPr>
              <a:t> </a:t>
            </a:r>
            <a:r>
              <a:rPr sz="3500">
                <a:latin typeface="Calibri"/>
                <a:cs typeface="Calibri"/>
              </a:rPr>
              <a:t>viết</a:t>
            </a:r>
            <a:r>
              <a:rPr sz="3500" spc="520">
                <a:latin typeface="Calibri"/>
                <a:cs typeface="Calibri"/>
              </a:rPr>
              <a:t> </a:t>
            </a:r>
            <a:r>
              <a:rPr sz="3500">
                <a:latin typeface="Calibri"/>
                <a:cs typeface="Calibri"/>
              </a:rPr>
              <a:t>code</a:t>
            </a:r>
            <a:r>
              <a:rPr sz="3500" spc="520">
                <a:latin typeface="Calibri"/>
                <a:cs typeface="Calibri"/>
              </a:rPr>
              <a:t> </a:t>
            </a:r>
            <a:r>
              <a:rPr sz="3500">
                <a:latin typeface="Calibri"/>
                <a:cs typeface="Calibri"/>
              </a:rPr>
              <a:t>ngắn</a:t>
            </a:r>
            <a:r>
              <a:rPr sz="3500" spc="515">
                <a:latin typeface="Calibri"/>
                <a:cs typeface="Calibri"/>
              </a:rPr>
              <a:t> </a:t>
            </a:r>
            <a:r>
              <a:rPr sz="3500">
                <a:latin typeface="Calibri"/>
                <a:cs typeface="Calibri"/>
              </a:rPr>
              <a:t>gọn</a:t>
            </a:r>
            <a:r>
              <a:rPr sz="3500" spc="520">
                <a:latin typeface="Calibri"/>
                <a:cs typeface="Calibri"/>
              </a:rPr>
              <a:t> </a:t>
            </a:r>
            <a:r>
              <a:rPr sz="3500">
                <a:latin typeface="Calibri"/>
                <a:cs typeface="Calibri"/>
              </a:rPr>
              <a:t>và</a:t>
            </a:r>
            <a:r>
              <a:rPr sz="3500" spc="515">
                <a:latin typeface="Calibri"/>
                <a:cs typeface="Calibri"/>
              </a:rPr>
              <a:t> </a:t>
            </a:r>
            <a:r>
              <a:rPr sz="3500">
                <a:latin typeface="Calibri"/>
                <a:cs typeface="Calibri"/>
              </a:rPr>
              <a:t>đơn</a:t>
            </a:r>
            <a:r>
              <a:rPr sz="3500" spc="530">
                <a:latin typeface="Calibri"/>
                <a:cs typeface="Calibri"/>
              </a:rPr>
              <a:t> </a:t>
            </a:r>
            <a:r>
              <a:rPr sz="3500" spc="-20">
                <a:latin typeface="Calibri"/>
                <a:cs typeface="Calibri"/>
              </a:rPr>
              <a:t>giản </a:t>
            </a:r>
            <a:r>
              <a:rPr sz="3500">
                <a:latin typeface="Calibri"/>
                <a:cs typeface="Calibri"/>
              </a:rPr>
              <a:t>nhất</a:t>
            </a:r>
            <a:r>
              <a:rPr sz="3500" spc="-30">
                <a:latin typeface="Calibri"/>
                <a:cs typeface="Calibri"/>
              </a:rPr>
              <a:t> </a:t>
            </a:r>
            <a:r>
              <a:rPr sz="3500">
                <a:latin typeface="Calibri"/>
                <a:cs typeface="Calibri"/>
              </a:rPr>
              <a:t>có</a:t>
            </a:r>
            <a:r>
              <a:rPr sz="3500" spc="-10">
                <a:latin typeface="Calibri"/>
                <a:cs typeface="Calibri"/>
              </a:rPr>
              <a:t> </a:t>
            </a:r>
            <a:r>
              <a:rPr sz="3500">
                <a:latin typeface="Calibri"/>
                <a:cs typeface="Calibri"/>
              </a:rPr>
              <a:t>thể,</a:t>
            </a:r>
            <a:r>
              <a:rPr sz="3500" spc="-15">
                <a:latin typeface="Calibri"/>
                <a:cs typeface="Calibri"/>
              </a:rPr>
              <a:t> </a:t>
            </a:r>
            <a:r>
              <a:rPr sz="3500">
                <a:latin typeface="Calibri"/>
                <a:cs typeface="Calibri"/>
              </a:rPr>
              <a:t>chú</a:t>
            </a:r>
            <a:r>
              <a:rPr sz="3500" spc="-25">
                <a:latin typeface="Calibri"/>
                <a:cs typeface="Calibri"/>
              </a:rPr>
              <a:t> </a:t>
            </a:r>
            <a:r>
              <a:rPr sz="3500">
                <a:latin typeface="Calibri"/>
                <a:cs typeface="Calibri"/>
              </a:rPr>
              <a:t>thích</a:t>
            </a:r>
            <a:r>
              <a:rPr sz="3500" spc="-20">
                <a:latin typeface="Calibri"/>
                <a:cs typeface="Calibri"/>
              </a:rPr>
              <a:t> </a:t>
            </a:r>
            <a:r>
              <a:rPr sz="3500">
                <a:latin typeface="Calibri"/>
                <a:cs typeface="Calibri"/>
              </a:rPr>
              <a:t>tường</a:t>
            </a:r>
            <a:r>
              <a:rPr sz="3500" spc="-15">
                <a:latin typeface="Calibri"/>
                <a:cs typeface="Calibri"/>
              </a:rPr>
              <a:t> </a:t>
            </a:r>
            <a:r>
              <a:rPr sz="3500">
                <a:latin typeface="Calibri"/>
                <a:cs typeface="Calibri"/>
              </a:rPr>
              <a:t>minh</a:t>
            </a:r>
            <a:r>
              <a:rPr sz="3500" spc="-35">
                <a:latin typeface="Calibri"/>
                <a:cs typeface="Calibri"/>
              </a:rPr>
              <a:t> </a:t>
            </a:r>
            <a:r>
              <a:rPr sz="3500">
                <a:latin typeface="Calibri"/>
                <a:cs typeface="Calibri"/>
              </a:rPr>
              <a:t>cho</a:t>
            </a:r>
            <a:r>
              <a:rPr sz="3500" spc="-15">
                <a:latin typeface="Calibri"/>
                <a:cs typeface="Calibri"/>
              </a:rPr>
              <a:t> </a:t>
            </a:r>
            <a:r>
              <a:rPr sz="3500">
                <a:latin typeface="Calibri"/>
                <a:cs typeface="Calibri"/>
              </a:rPr>
              <a:t>từng</a:t>
            </a:r>
            <a:r>
              <a:rPr sz="3500" spc="-10">
                <a:latin typeface="Calibri"/>
                <a:cs typeface="Calibri"/>
              </a:rPr>
              <a:t> </a:t>
            </a:r>
            <a:r>
              <a:rPr sz="3500">
                <a:latin typeface="Calibri"/>
                <a:cs typeface="Calibri"/>
              </a:rPr>
              <a:t>bước</a:t>
            </a:r>
            <a:r>
              <a:rPr sz="3500" spc="-30">
                <a:latin typeface="Calibri"/>
                <a:cs typeface="Calibri"/>
              </a:rPr>
              <a:t> </a:t>
            </a:r>
            <a:r>
              <a:rPr sz="3500">
                <a:latin typeface="Calibri"/>
                <a:cs typeface="Calibri"/>
              </a:rPr>
              <a:t>xử</a:t>
            </a:r>
            <a:r>
              <a:rPr sz="3500" spc="-10">
                <a:latin typeface="Calibri"/>
                <a:cs typeface="Calibri"/>
              </a:rPr>
              <a:t> </a:t>
            </a:r>
            <a:r>
              <a:rPr sz="3500" spc="-25">
                <a:latin typeface="Calibri"/>
                <a:cs typeface="Calibri"/>
              </a:rPr>
              <a:t>lý.</a:t>
            </a:r>
            <a:endParaRPr sz="35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75</a:t>
            </a:fld>
            <a:endParaRPr spc="-25"/>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197986" y="3838067"/>
              <a:ext cx="1158239" cy="1219200"/>
            </a:xfrm>
            <a:prstGeom prst="rect">
              <a:avLst/>
            </a:prstGeom>
          </p:spPr>
        </p:pic>
      </p:grpSp>
      <p:sp>
        <p:nvSpPr>
          <p:cNvPr id="6" name="object 6"/>
          <p:cNvSpPr txBox="1">
            <a:spLocks noGrp="1"/>
          </p:cNvSpPr>
          <p:nvPr>
            <p:ph type="title"/>
          </p:nvPr>
        </p:nvSpPr>
        <p:spPr>
          <a:xfrm>
            <a:off x="4679441" y="3808857"/>
            <a:ext cx="10748645" cy="1366400"/>
          </a:xfrm>
          <a:prstGeom prst="rect">
            <a:avLst/>
          </a:prstGeom>
        </p:spPr>
        <p:txBody>
          <a:bodyPr vert="horz" wrap="square" lIns="0" tIns="12065" rIns="0" bIns="0" rtlCol="0">
            <a:spAutoFit/>
          </a:bodyPr>
          <a:lstStyle/>
          <a:p>
            <a:pPr marL="12700">
              <a:lnSpc>
                <a:spcPct val="100000"/>
              </a:lnSpc>
              <a:spcBef>
                <a:spcPts val="95"/>
              </a:spcBef>
            </a:pPr>
            <a:r>
              <a:rPr lang="vi-VN" sz="8800" spc="-25"/>
              <a:t>Khám </a:t>
            </a:r>
            <a:r>
              <a:rPr sz="8800" spc="-25"/>
              <a:t>phá</a:t>
            </a:r>
            <a:r>
              <a:rPr lang="vi-VN" sz="8800" spc="-25"/>
              <a:t> </a:t>
            </a:r>
            <a:r>
              <a:rPr sz="8800"/>
              <a:t>dữ</a:t>
            </a:r>
            <a:r>
              <a:rPr sz="8800" spc="-110"/>
              <a:t> </a:t>
            </a:r>
            <a:r>
              <a:rPr sz="8800" spc="-20"/>
              <a:t>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8</a:t>
            </a:fld>
            <a:endParaRPr spc="-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2576346"/>
          </a:xfrm>
          <a:prstGeom prst="rect">
            <a:avLst/>
          </a:prstGeom>
        </p:spPr>
        <p:txBody>
          <a:bodyPr vert="horz" wrap="square" lIns="0" tIns="62230" rIns="0" bIns="0" rtlCol="0">
            <a:spAutoFit/>
          </a:bodyPr>
          <a:lstStyle/>
          <a:p>
            <a:pPr marL="12700">
              <a:lnSpc>
                <a:spcPct val="100000"/>
              </a:lnSpc>
              <a:spcBef>
                <a:spcPts val="490"/>
              </a:spcBef>
            </a:pPr>
            <a:r>
              <a:rPr sz="4000">
                <a:solidFill>
                  <a:srgbClr val="2F2925"/>
                </a:solidFill>
                <a:latin typeface="Calibri"/>
                <a:cs typeface="Calibri"/>
              </a:rPr>
              <a:t>Đọc</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40">
                <a:solidFill>
                  <a:srgbClr val="2F2925"/>
                </a:solidFill>
                <a:latin typeface="Calibri"/>
                <a:cs typeface="Calibri"/>
              </a:rPr>
              <a:t> </a:t>
            </a:r>
            <a:r>
              <a:rPr sz="4000">
                <a:solidFill>
                  <a:srgbClr val="2F2925"/>
                </a:solidFill>
                <a:latin typeface="Calibri"/>
                <a:cs typeface="Calibri"/>
              </a:rPr>
              <a:t>từ</a:t>
            </a:r>
            <a:r>
              <a:rPr sz="4000" spc="-55">
                <a:solidFill>
                  <a:srgbClr val="2F2925"/>
                </a:solidFill>
                <a:latin typeface="Calibri"/>
                <a:cs typeface="Calibri"/>
              </a:rPr>
              <a:t> </a:t>
            </a:r>
            <a:r>
              <a:rPr sz="4000">
                <a:solidFill>
                  <a:srgbClr val="2F2925"/>
                </a:solidFill>
                <a:latin typeface="Calibri"/>
                <a:cs typeface="Calibri"/>
              </a:rPr>
              <a:t>file</a:t>
            </a:r>
            <a:r>
              <a:rPr sz="4000" spc="-45">
                <a:solidFill>
                  <a:srgbClr val="2F2925"/>
                </a:solidFill>
                <a:latin typeface="Calibri"/>
                <a:cs typeface="Calibri"/>
              </a:rPr>
              <a:t> </a:t>
            </a:r>
            <a:r>
              <a:rPr sz="4000" spc="-55">
                <a:solidFill>
                  <a:srgbClr val="FF6600"/>
                </a:solidFill>
                <a:latin typeface="Calibri"/>
                <a:cs typeface="Calibri"/>
              </a:rPr>
              <a:t> </a:t>
            </a:r>
            <a:r>
              <a:rPr lang="en-US" sz="4000" spc="-55">
                <a:solidFill>
                  <a:srgbClr val="FF6600"/>
                </a:solidFill>
                <a:latin typeface="Calibri"/>
                <a:cs typeface="Calibri"/>
              </a:rPr>
              <a:t>number_of_deaths_raw_data.csv</a:t>
            </a:r>
            <a:r>
              <a:rPr lang="vi-VN" sz="4000" spc="-55">
                <a:solidFill>
                  <a:srgbClr val="FF6600"/>
                </a:solidFill>
                <a:latin typeface="Calibri"/>
                <a:cs typeface="Calibri"/>
              </a:rPr>
              <a:t> </a:t>
            </a:r>
            <a:r>
              <a:rPr sz="4000">
                <a:solidFill>
                  <a:srgbClr val="2F2925"/>
                </a:solidFill>
                <a:latin typeface="Calibri"/>
                <a:cs typeface="Calibri"/>
              </a:rPr>
              <a:t>vào</a:t>
            </a:r>
            <a:r>
              <a:rPr sz="4000" spc="-40">
                <a:solidFill>
                  <a:srgbClr val="2F2925"/>
                </a:solidFill>
                <a:latin typeface="Calibri"/>
                <a:cs typeface="Calibri"/>
              </a:rPr>
              <a:t> </a:t>
            </a:r>
            <a:r>
              <a:rPr sz="4000">
                <a:solidFill>
                  <a:srgbClr val="2F2925"/>
                </a:solidFill>
                <a:latin typeface="Calibri"/>
                <a:cs typeface="Calibri"/>
              </a:rPr>
              <a:t>dataframe</a:t>
            </a:r>
            <a:r>
              <a:rPr sz="4000" spc="-45">
                <a:solidFill>
                  <a:srgbClr val="2F2925"/>
                </a:solidFill>
                <a:latin typeface="Calibri"/>
                <a:cs typeface="Calibri"/>
              </a:rPr>
              <a:t> </a:t>
            </a:r>
            <a:r>
              <a:rPr sz="4000">
                <a:solidFill>
                  <a:srgbClr val="2F2925"/>
                </a:solidFill>
                <a:latin typeface="Calibri"/>
                <a:cs typeface="Calibri"/>
              </a:rPr>
              <a:t>tên</a:t>
            </a:r>
            <a:r>
              <a:rPr sz="4000" spc="-40">
                <a:solidFill>
                  <a:srgbClr val="2F2925"/>
                </a:solidFill>
                <a:latin typeface="Calibri"/>
                <a:cs typeface="Calibri"/>
              </a:rPr>
              <a:t> </a:t>
            </a:r>
            <a:r>
              <a:rPr lang="vi-VN" sz="4000" spc="-40">
                <a:solidFill>
                  <a:srgbClr val="FF6600"/>
                </a:solidFill>
                <a:latin typeface="Calibri"/>
                <a:cs typeface="Calibri"/>
              </a:rPr>
              <a:t>raw_d</a:t>
            </a:r>
            <a:r>
              <a:rPr sz="4000">
                <a:solidFill>
                  <a:srgbClr val="FF6600"/>
                </a:solidFill>
                <a:latin typeface="Calibri"/>
                <a:cs typeface="Calibri"/>
              </a:rPr>
              <a:t>f</a:t>
            </a:r>
            <a:r>
              <a:rPr sz="4000">
                <a:solidFill>
                  <a:srgbClr val="2F2925"/>
                </a:solidFill>
                <a:latin typeface="Calibri"/>
                <a:cs typeface="Calibri"/>
              </a:rPr>
              <a:t>,</a:t>
            </a:r>
            <a:r>
              <a:rPr sz="4000" spc="-50">
                <a:solidFill>
                  <a:srgbClr val="2F2925"/>
                </a:solidFill>
                <a:latin typeface="Calibri"/>
                <a:cs typeface="Calibri"/>
              </a:rPr>
              <a:t> </a:t>
            </a:r>
            <a:r>
              <a:rPr sz="4000">
                <a:solidFill>
                  <a:srgbClr val="2F2925"/>
                </a:solidFill>
                <a:latin typeface="Calibri"/>
                <a:cs typeface="Calibri"/>
              </a:rPr>
              <a:t>ta</a:t>
            </a:r>
            <a:r>
              <a:rPr sz="4000" spc="-50">
                <a:solidFill>
                  <a:srgbClr val="2F2925"/>
                </a:solidFill>
                <a:latin typeface="Calibri"/>
                <a:cs typeface="Calibri"/>
              </a:rPr>
              <a:t> </a:t>
            </a:r>
            <a:r>
              <a:rPr sz="4000">
                <a:solidFill>
                  <a:srgbClr val="2F2925"/>
                </a:solidFill>
                <a:latin typeface="Calibri"/>
                <a:cs typeface="Calibri"/>
              </a:rPr>
              <a:t>có</a:t>
            </a:r>
            <a:r>
              <a:rPr sz="4000" spc="-40">
                <a:solidFill>
                  <a:srgbClr val="2F2925"/>
                </a:solidFill>
                <a:latin typeface="Calibri"/>
                <a:cs typeface="Calibri"/>
              </a:rPr>
              <a:t> </a:t>
            </a:r>
            <a:r>
              <a:rPr sz="4000">
                <a:solidFill>
                  <a:srgbClr val="2F2925"/>
                </a:solidFill>
                <a:latin typeface="Calibri"/>
                <a:cs typeface="Calibri"/>
              </a:rPr>
              <a:t>các</a:t>
            </a:r>
            <a:r>
              <a:rPr sz="4000" spc="-55">
                <a:solidFill>
                  <a:srgbClr val="2F2925"/>
                </a:solidFill>
                <a:latin typeface="Calibri"/>
                <a:cs typeface="Calibri"/>
              </a:rPr>
              <a:t> </a:t>
            </a:r>
            <a:r>
              <a:rPr sz="4000">
                <a:solidFill>
                  <a:srgbClr val="2F2925"/>
                </a:solidFill>
                <a:latin typeface="Calibri"/>
                <a:cs typeface="Calibri"/>
              </a:rPr>
              <a:t>thông</a:t>
            </a:r>
            <a:r>
              <a:rPr sz="4000" spc="-35">
                <a:solidFill>
                  <a:srgbClr val="2F2925"/>
                </a:solidFill>
                <a:latin typeface="Calibri"/>
                <a:cs typeface="Calibri"/>
              </a:rPr>
              <a:t> </a:t>
            </a:r>
            <a:r>
              <a:rPr sz="4000">
                <a:solidFill>
                  <a:srgbClr val="2F2925"/>
                </a:solidFill>
                <a:latin typeface="Calibri"/>
                <a:cs typeface="Calibri"/>
              </a:rPr>
              <a:t>tin</a:t>
            </a:r>
            <a:r>
              <a:rPr sz="4000" spc="-40">
                <a:solidFill>
                  <a:srgbClr val="2F2925"/>
                </a:solidFill>
                <a:latin typeface="Calibri"/>
                <a:cs typeface="Calibri"/>
              </a:rPr>
              <a:t> </a:t>
            </a:r>
            <a:r>
              <a:rPr sz="4000" spc="-20">
                <a:solidFill>
                  <a:srgbClr val="2F2925"/>
                </a:solidFill>
                <a:latin typeface="Calibri"/>
                <a:cs typeface="Calibri"/>
              </a:rPr>
              <a:t>sau:</a:t>
            </a:r>
            <a:endParaRPr sz="4000">
              <a:latin typeface="Calibri"/>
              <a:cs typeface="Calibri"/>
            </a:endParaRPr>
          </a:p>
          <a:p>
            <a:pPr marL="715010" marR="129539" indent="-571500">
              <a:lnSpc>
                <a:spcPct val="100000"/>
              </a:lnSpc>
              <a:spcBef>
                <a:spcPts val="395"/>
              </a:spcBef>
              <a:buFont typeface="Arial" panose="020B0604020202020204" pitchFamily="34" charset="0"/>
              <a:buChar char="•"/>
            </a:pPr>
            <a:r>
              <a:rPr sz="4000">
                <a:solidFill>
                  <a:schemeClr val="tx1"/>
                </a:solidFill>
                <a:latin typeface="Calibri"/>
                <a:cs typeface="Calibri"/>
              </a:rPr>
              <a:t>df</a:t>
            </a:r>
            <a:r>
              <a:rPr sz="4000" spc="180">
                <a:solidFill>
                  <a:schemeClr val="tx1"/>
                </a:solidFill>
                <a:latin typeface="Calibri"/>
                <a:cs typeface="Calibri"/>
              </a:rPr>
              <a:t> </a:t>
            </a:r>
            <a:r>
              <a:rPr sz="4000">
                <a:solidFill>
                  <a:schemeClr val="tx1"/>
                </a:solidFill>
                <a:latin typeface="Calibri"/>
                <a:cs typeface="Calibri"/>
              </a:rPr>
              <a:t>có</a:t>
            </a:r>
            <a:r>
              <a:rPr sz="4000" spc="165">
                <a:solidFill>
                  <a:schemeClr val="tx1"/>
                </a:solidFill>
                <a:latin typeface="Calibri"/>
                <a:cs typeface="Calibri"/>
              </a:rPr>
              <a:t> </a:t>
            </a:r>
            <a:r>
              <a:rPr lang="vi-VN" sz="4000" spc="165">
                <a:solidFill>
                  <a:schemeClr val="tx1"/>
                </a:solidFill>
                <a:latin typeface="Calibri"/>
                <a:cs typeface="Calibri"/>
              </a:rPr>
              <a:t>4268</a:t>
            </a:r>
            <a:r>
              <a:rPr sz="4000" spc="180">
                <a:solidFill>
                  <a:schemeClr val="tx1"/>
                </a:solidFill>
                <a:latin typeface="Calibri"/>
                <a:cs typeface="Calibri"/>
              </a:rPr>
              <a:t> </a:t>
            </a:r>
            <a:r>
              <a:rPr lang="vi-VN" sz="4000">
                <a:solidFill>
                  <a:schemeClr val="tx1"/>
                </a:solidFill>
                <a:latin typeface="Calibri"/>
                <a:cs typeface="Calibri"/>
              </a:rPr>
              <a:t>dòng và 19 cột</a:t>
            </a:r>
            <a:r>
              <a:rPr sz="4000">
                <a:solidFill>
                  <a:schemeClr val="tx1"/>
                </a:solidFill>
                <a:latin typeface="Calibri"/>
                <a:cs typeface="Calibri"/>
              </a:rPr>
              <a:t>:</a:t>
            </a:r>
            <a:r>
              <a:rPr sz="4000" spc="180">
                <a:solidFill>
                  <a:schemeClr val="tx1"/>
                </a:solidFill>
                <a:latin typeface="Calibri"/>
                <a:cs typeface="Calibri"/>
              </a:rPr>
              <a:t> </a:t>
            </a:r>
            <a:r>
              <a:rPr sz="4000">
                <a:solidFill>
                  <a:schemeClr val="tx1"/>
                </a:solidFill>
                <a:latin typeface="Calibri"/>
                <a:cs typeface="Calibri"/>
              </a:rPr>
              <a:t>Mỗi</a:t>
            </a:r>
            <a:r>
              <a:rPr sz="4000" spc="180">
                <a:solidFill>
                  <a:schemeClr val="tx1"/>
                </a:solidFill>
                <a:latin typeface="Calibri"/>
                <a:cs typeface="Calibri"/>
              </a:rPr>
              <a:t> </a:t>
            </a:r>
            <a:r>
              <a:rPr lang="vi-VN" sz="4000" spc="180">
                <a:solidFill>
                  <a:schemeClr val="tx1"/>
                </a:solidFill>
                <a:latin typeface="Calibri"/>
                <a:cs typeface="Calibri"/>
              </a:rPr>
              <a:t>cột là một nguyên nhân gây tử vong với hai cột cuối là tên quốc gia và năm tương ứng</a:t>
            </a:r>
            <a:r>
              <a:rPr sz="4000" spc="-10">
                <a:solidFill>
                  <a:schemeClr val="tx1"/>
                </a:solidFill>
                <a:latin typeface="Calibri"/>
                <a:cs typeface="Calibri"/>
              </a:rPr>
              <a:t>.</a:t>
            </a:r>
            <a:endParaRPr lang="vi-VN" sz="4000" spc="-10">
              <a:solidFill>
                <a:schemeClr val="tx1"/>
              </a:solidFill>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9</a:t>
            </a:fld>
            <a:endParaRPr spc="-50"/>
          </a:p>
        </p:txBody>
      </p:sp>
      <p:pic>
        <p:nvPicPr>
          <p:cNvPr id="6" name="Picture 5">
            <a:extLst>
              <a:ext uri="{FF2B5EF4-FFF2-40B4-BE49-F238E27FC236}">
                <a16:creationId xmlns:a16="http://schemas.microsoft.com/office/drawing/2014/main" id="{BAB5A426-96E8-6922-7808-B3FD864BFF49}"/>
              </a:ext>
            </a:extLst>
          </p:cNvPr>
          <p:cNvPicPr>
            <a:picLocks noChangeAspect="1"/>
          </p:cNvPicPr>
          <p:nvPr/>
        </p:nvPicPr>
        <p:blipFill>
          <a:blip r:embed="rId2"/>
          <a:stretch>
            <a:fillRect/>
          </a:stretch>
        </p:blipFill>
        <p:spPr>
          <a:xfrm>
            <a:off x="4038600" y="5314394"/>
            <a:ext cx="8840434" cy="42677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TotalTime>
  <Words>4718</Words>
  <Application>Microsoft Office PowerPoint</Application>
  <PresentationFormat>Custom</PresentationFormat>
  <Paragraphs>377</Paragraphs>
  <Slides>75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-apple-system</vt:lpstr>
      <vt:lpstr>Arial</vt:lpstr>
      <vt:lpstr>Calibri</vt:lpstr>
      <vt:lpstr>Courier New</vt:lpstr>
      <vt:lpstr>Times New Roman</vt:lpstr>
      <vt:lpstr>Wingdings</vt:lpstr>
      <vt:lpstr>Office Theme</vt:lpstr>
      <vt:lpstr>NHÓM 13</vt:lpstr>
      <vt:lpstr>Nhóm 13</vt:lpstr>
      <vt:lpstr>PowerPoint Presentation</vt:lpstr>
      <vt:lpstr>Thu thập dữ liệu</vt:lpstr>
      <vt:lpstr>1. Thu thập dữ liệu</vt:lpstr>
      <vt:lpstr>1. Thu thập dữ liệu</vt:lpstr>
      <vt:lpstr>1. Thu thập dữ liệu</vt:lpstr>
      <vt:lpstr>Khám phá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b. Khám phá dữ liệu</vt:lpstr>
      <vt:lpstr>b. Khám phá dữ liệu</vt:lpstr>
      <vt:lpstr>b. Khám phá dữ liệu</vt:lpstr>
      <vt:lpstr>Đặt ra những câu hỏi ý nghĩa cần được trả lời</vt:lpstr>
      <vt:lpstr>a. Đưa ra các câu hỏi:</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Xây dựng mô hình dữ liệu và đánh giá</vt:lpstr>
      <vt:lpstr>Bài toán: Dự đoán số ca tử vong do sinh non</vt:lpstr>
      <vt:lpstr>a. Định nghĩa tỷ lệ số năm</vt:lpstr>
      <vt:lpstr>b. Xây dựng mô hình</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d. Khá phá sự phân tán dữ liệu</vt:lpstr>
      <vt:lpstr>e. Dự đoán số ca tử vong do bệnh dịch dựa trên số ca tử vong không do bệnh dịch</vt:lpstr>
      <vt:lpstr>e. Dự đoán số ca tử vong do bệnh dịch dựa trên số ca tử vong không do bệnh dịch</vt:lpstr>
      <vt:lpstr>e. Dự đoán số ca tử vong do bệnh dịch dựa trên số ca tử vong không do bệnh dịch</vt:lpstr>
      <vt:lpstr>e. Dự đoán số ca tử vong do bệnh dịch dựa trên số ca tử vong không do bệnh dịch</vt:lpstr>
      <vt:lpstr>f. Dự đoán khi dùng model</vt:lpstr>
      <vt:lpstr>f. Dự đoán khi dùng model</vt:lpstr>
      <vt:lpstr>f. Dự đoán khi dùng model</vt:lpstr>
      <vt:lpstr>f. Dự đoán khi dùng model</vt:lpstr>
      <vt:lpstr>f. Dự đoán khi dùng model</vt:lpstr>
      <vt:lpstr>f. Dự đoán khi dùng model</vt:lpstr>
      <vt:lpstr>f. Dự đoán khi dùng model</vt:lpstr>
      <vt:lpstr>f. Dự đoán khi dùng model</vt:lpstr>
      <vt:lpstr>NHÓM 13</vt:lpstr>
      <vt:lpstr>PowerPoint Presentation</vt:lpstr>
      <vt:lpstr>Tiến trình thực hiện đồ án</vt:lpstr>
      <vt:lpstr>Tổng hợp lại quá trình thực hiện đồ 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Hùng Lê</dc:creator>
  <cp:lastModifiedBy>ĐẶNG THIÊN LONG</cp:lastModifiedBy>
  <cp:revision>6</cp:revision>
  <dcterms:created xsi:type="dcterms:W3CDTF">2023-12-30T07:24:28Z</dcterms:created>
  <dcterms:modified xsi:type="dcterms:W3CDTF">2024-01-03T12:34:20Z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2022-12-22T00:00:00Z</vt:filetime>
  </property>
  <property fmtid="{D5CDD505-2E9C-101B-9397-08002B2CF9AE}" pid="3" name="Creator">
    <vt:lpwstr>Microsoft® PowerPoint® for Microsoft 365</vt:lpwstr>
  </property>
  <property fmtid="{D5CDD505-2E9C-101B-9397-08002B2CF9AE}" pid="4" name="LastSaved">
    <vt:filetime>2023-12-30T00:00:00Z</vt:filetime>
  </property>
  <property fmtid="{D5CDD505-2E9C-101B-9397-08002B2CF9AE}" pid="5" name="Producer">
    <vt:lpwstr>Microsoft® PowerPoint® for Microsoft 365</vt:lpwstr>
  </property>
</Properties>
</file>